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4"/>
  </p:sldMasterIdLst>
  <p:notesMasterIdLst>
    <p:notesMasterId r:id="rId40"/>
  </p:notesMasterIdLst>
  <p:sldIdLst>
    <p:sldId id="299" r:id="rId5"/>
    <p:sldId id="258" r:id="rId6"/>
    <p:sldId id="283" r:id="rId7"/>
    <p:sldId id="294" r:id="rId8"/>
    <p:sldId id="285" r:id="rId9"/>
    <p:sldId id="257" r:id="rId10"/>
    <p:sldId id="259" r:id="rId11"/>
    <p:sldId id="286" r:id="rId12"/>
    <p:sldId id="295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296" r:id="rId21"/>
    <p:sldId id="280" r:id="rId22"/>
    <p:sldId id="287" r:id="rId23"/>
    <p:sldId id="275" r:id="rId24"/>
    <p:sldId id="288" r:id="rId25"/>
    <p:sldId id="297" r:id="rId26"/>
    <p:sldId id="264" r:id="rId27"/>
    <p:sldId id="265" r:id="rId28"/>
    <p:sldId id="277" r:id="rId29"/>
    <p:sldId id="298" r:id="rId30"/>
    <p:sldId id="284" r:id="rId31"/>
    <p:sldId id="271" r:id="rId32"/>
    <p:sldId id="289" r:id="rId33"/>
    <p:sldId id="279" r:id="rId34"/>
    <p:sldId id="292" r:id="rId35"/>
    <p:sldId id="281" r:id="rId36"/>
    <p:sldId id="291" r:id="rId37"/>
    <p:sldId id="282" r:id="rId38"/>
    <p:sldId id="29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21"/>
    <p:restoredTop sz="93678"/>
  </p:normalViewPr>
  <p:slideViewPr>
    <p:cSldViewPr snapToGrid="0">
      <p:cViewPr varScale="1">
        <p:scale>
          <a:sx n="70" d="100"/>
          <a:sy n="70" d="100"/>
        </p:scale>
        <p:origin x="192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3A03\W2020\3A03_Final_Grade_Compi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27665596546539"/>
          <c:y val="4.7254329548213687E-2"/>
          <c:w val="0.8432401628477405"/>
          <c:h val="0.71544467226060637"/>
        </c:manualLayout>
      </c:layout>
      <c:lineChart>
        <c:grouping val="standard"/>
        <c:varyColors val="0"/>
        <c:ser>
          <c:idx val="0"/>
          <c:order val="0"/>
          <c:tx>
            <c:strRef>
              <c:f>Sheet1!$F$8</c:f>
              <c:strCache>
                <c:ptCount val="1"/>
                <c:pt idx="0">
                  <c:v>W2019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Sheet1!$E$9:$E$13</c:f>
              <c:strCache>
                <c:ptCount val="5"/>
                <c:pt idx="0">
                  <c:v>F</c:v>
                </c:pt>
                <c:pt idx="1">
                  <c:v>D</c:v>
                </c:pt>
                <c:pt idx="2">
                  <c:v>C</c:v>
                </c:pt>
                <c:pt idx="3">
                  <c:v>B</c:v>
                </c:pt>
                <c:pt idx="4">
                  <c:v>A</c:v>
                </c:pt>
              </c:strCache>
            </c:strRef>
          </c:cat>
          <c:val>
            <c:numRef>
              <c:f>Sheet1!$F$9:$F$13</c:f>
              <c:numCache>
                <c:formatCode>General</c:formatCode>
                <c:ptCount val="5"/>
                <c:pt idx="0">
                  <c:v>23.636363636363637</c:v>
                </c:pt>
                <c:pt idx="1">
                  <c:v>26.060606060606062</c:v>
                </c:pt>
                <c:pt idx="2">
                  <c:v>20</c:v>
                </c:pt>
                <c:pt idx="3">
                  <c:v>17.575757575757574</c:v>
                </c:pt>
                <c:pt idx="4">
                  <c:v>12.727272727272727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CD-47CB-BF8D-C3536881913A}"/>
            </c:ext>
          </c:extLst>
        </c:ser>
        <c:ser>
          <c:idx val="1"/>
          <c:order val="1"/>
          <c:tx>
            <c:strRef>
              <c:f>Sheet1!$G$8</c:f>
              <c:strCache>
                <c:ptCount val="1"/>
                <c:pt idx="0">
                  <c:v>W2020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Sheet1!$E$9:$E$13</c:f>
              <c:strCache>
                <c:ptCount val="5"/>
                <c:pt idx="0">
                  <c:v>F</c:v>
                </c:pt>
                <c:pt idx="1">
                  <c:v>D</c:v>
                </c:pt>
                <c:pt idx="2">
                  <c:v>C</c:v>
                </c:pt>
                <c:pt idx="3">
                  <c:v>B</c:v>
                </c:pt>
                <c:pt idx="4">
                  <c:v>A</c:v>
                </c:pt>
              </c:strCache>
            </c:strRef>
          </c:cat>
          <c:val>
            <c:numRef>
              <c:f>Sheet1!$G$9:$G$13</c:f>
              <c:numCache>
                <c:formatCode>General</c:formatCode>
                <c:ptCount val="5"/>
                <c:pt idx="0">
                  <c:v>14.569536423841059</c:v>
                </c:pt>
                <c:pt idx="1">
                  <c:v>37.086092715231786</c:v>
                </c:pt>
                <c:pt idx="2">
                  <c:v>21.85430463576159</c:v>
                </c:pt>
                <c:pt idx="3">
                  <c:v>15.894039735099339</c:v>
                </c:pt>
                <c:pt idx="4">
                  <c:v>10.596026490066226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CD-47CB-BF8D-C35368819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251864"/>
        <c:axId val="566252648"/>
      </c:lineChart>
      <c:catAx>
        <c:axId val="566251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CA" dirty="0"/>
                  <a:t>Grades</a:t>
                </a:r>
              </a:p>
            </c:rich>
          </c:tx>
          <c:layout>
            <c:manualLayout>
              <c:xMode val="edge"/>
              <c:yMode val="edge"/>
              <c:x val="0.44863814099596899"/>
              <c:y val="0.852057200140101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66252648"/>
        <c:crosses val="autoZero"/>
        <c:auto val="1"/>
        <c:lblAlgn val="ctr"/>
        <c:lblOffset val="100"/>
        <c:noMultiLvlLbl val="0"/>
      </c:catAx>
      <c:valAx>
        <c:axId val="566252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CA"/>
                  <a:t>%</a:t>
                </a:r>
                <a:r>
                  <a:rPr lang="en-CA" baseline="0"/>
                  <a:t> of students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66251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A4F6-D609-484F-89D6-2F379AEF6D6C}" type="datetimeFigureOut">
              <a:rPr lang="en-CA" smtClean="0"/>
              <a:t>2020-06-11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AAA8-D4FE-4AC0-B937-80B4D0F7491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505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0AAA8-D4FE-4AC0-B937-80B4D0F7491B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8990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E050D-3D76-4C01-8E8C-3E467ABAD00C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4077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E050D-3D76-4C01-8E8C-3E467ABAD00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281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CEC922E-F4DC-4C07-8C9B-233FD28FC07D}" type="datetime1">
              <a:rPr lang="en-CA" smtClean="0"/>
              <a:t>2020-06-11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196AB90-E763-41BE-9D08-25A238C90395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190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6E71B-F40A-4B61-854A-B6CD638B6406}" type="datetime1">
              <a:rPr lang="en-CA" smtClean="0"/>
              <a:t>2020-06-11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526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71BD-06AB-4174-937E-8D3EB0788508}" type="datetime1">
              <a:rPr lang="en-CA" smtClean="0"/>
              <a:t>2020-06-11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035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56F6-6056-4F93-AFCE-40E5A2BB62FA}" type="datetime1">
              <a:rPr lang="en-CA" smtClean="0"/>
              <a:t>2020-06-11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064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lang="en-US" sz="6000" b="1" kern="1200" cap="all" baseline="0" dirty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450B-2B56-4F17-B9D3-B16165CB76C2}" type="datetime1">
              <a:rPr lang="en-CA" smtClean="0"/>
              <a:t>2020-06-11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‹#›</a:t>
            </a:fld>
            <a:endParaRPr lang="en-CA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85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9E08-6C6F-4297-8866-B6934FD4DA9B}" type="datetime1">
              <a:rPr lang="en-CA" smtClean="0"/>
              <a:t>2020-06-11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614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5769-4830-4F4C-B380-29C46F005D71}" type="datetime1">
              <a:rPr lang="en-CA" smtClean="0"/>
              <a:t>2020-06-11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962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15281-B145-4DA2-A6D6-619B0C2DE4ED}" type="datetime1">
              <a:rPr lang="en-CA" smtClean="0"/>
              <a:t>2020-06-11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731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2F2C-036F-4A46-8ACE-7409075E2973}" type="datetime1">
              <a:rPr lang="en-CA" smtClean="0"/>
              <a:t>2020-06-11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003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A96-BA4E-4092-B297-4C3C0B6FC06D}" type="datetime1">
              <a:rPr lang="en-CA" smtClean="0"/>
              <a:t>2020-06-11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884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A194-1FAF-4A59-8A70-F67F5544D99B}" type="datetime1">
              <a:rPr lang="en-CA" smtClean="0"/>
              <a:t>2020-06-11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6395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F01A3DA4-6CB9-4623-B1EF-40D770B01C07}" type="datetime1">
              <a:rPr lang="en-CA" smtClean="0"/>
              <a:t>2020-06-11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196AB90-E763-41BE-9D08-25A238C903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96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avenue.mcmaster.ca/course/course_request_check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642616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B835EA11-DF27-4968-AB90-9199A19AC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3" t="9091" r="36629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105" y="805012"/>
            <a:ext cx="3363661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2300" b="0" dirty="0">
                <a:ln w="15875"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Introduction to </a:t>
            </a:r>
            <a:br>
              <a:rPr lang="en-US" sz="2300" b="0" dirty="0">
                <a:ln w="15875"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b="0" dirty="0">
                <a:ln w="15875"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Online Assessment with Avenue</a:t>
            </a:r>
            <a:br>
              <a:rPr lang="en-CA" sz="2300" b="0" dirty="0">
                <a:ln w="15875"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2300" b="0" dirty="0">
                <a:ln w="15875"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300" b="0" dirty="0">
                <a:ln w="15875"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  <a:br>
              <a:rPr lang="en-CA" sz="2300" b="0" dirty="0">
                <a:ln w="15875"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300" b="0" dirty="0">
                <a:ln w="15875"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McMaster University</a:t>
            </a:r>
            <a:br>
              <a:rPr lang="en-CA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D326FC-0C5D-4F90-8A0B-20ED9BB05988}"/>
              </a:ext>
            </a:extLst>
          </p:cNvPr>
          <p:cNvSpPr txBox="1"/>
          <p:nvPr/>
        </p:nvSpPr>
        <p:spPr>
          <a:xfrm>
            <a:off x="1328569" y="3872753"/>
            <a:ext cx="66515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by the On-Line Teaching Committee</a:t>
            </a:r>
          </a:p>
          <a:p>
            <a:pPr algn="ctr">
              <a:spcAft>
                <a:spcPts val="600"/>
              </a:spcAft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Elizabeth Hassan</a:t>
            </a:r>
          </a:p>
          <a:p>
            <a:pPr algn="ctr">
              <a:spcAft>
                <a:spcPts val="600"/>
              </a:spcAft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Marilyn </a:t>
            </a:r>
            <a:r>
              <a:rPr lang="en-CA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Lightstone</a:t>
            </a:r>
            <a:endParaRPr lang="en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CA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-Gene Ng</a:t>
            </a:r>
          </a:p>
          <a:p>
            <a:pPr algn="ctr">
              <a:spcAft>
                <a:spcPts val="600"/>
              </a:spcAft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Gregory Wohl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969" y="0"/>
            <a:ext cx="373412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73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3FD70-E1A6-4C4A-8FFC-B4F96E416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09" y="9209"/>
            <a:ext cx="8779667" cy="1356360"/>
          </a:xfrm>
        </p:spPr>
        <p:txBody>
          <a:bodyPr>
            <a:normAutofit/>
          </a:bodyPr>
          <a:lstStyle/>
          <a:p>
            <a:r>
              <a:rPr lang="en-US" sz="2800" b="1" dirty="0">
                <a:cs typeface="Calibri Light"/>
              </a:rPr>
              <a:t>On-Site Proctored and On-Line Non Proctored Assessments </a:t>
            </a:r>
          </a:p>
        </p:txBody>
      </p:sp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C7D4ACE-614F-41CE-B997-40D4F9BD9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445" y="1922384"/>
            <a:ext cx="3782452" cy="277766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7A8673-0B01-43B4-8C47-D5F02EE2A9CA}"/>
              </a:ext>
            </a:extLst>
          </p:cNvPr>
          <p:cNvSpPr txBox="1"/>
          <p:nvPr/>
        </p:nvSpPr>
        <p:spPr>
          <a:xfrm>
            <a:off x="5193086" y="1163546"/>
            <a:ext cx="3607895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sz="1600" b="1" dirty="0"/>
              <a:t>On-Site Proctored Assessments</a:t>
            </a:r>
          </a:p>
          <a:p>
            <a:pPr marL="285750" indent="-285750">
              <a:buFont typeface="Corbel" panose="020B0503020204020204" pitchFamily="34" charset="0"/>
              <a:buChar char="&gt;"/>
            </a:pPr>
            <a:r>
              <a:rPr lang="en-CA" sz="1400" dirty="0"/>
              <a:t>Assistance [Open book, Crip sheet, formula sheet…. ] </a:t>
            </a:r>
          </a:p>
          <a:p>
            <a:pPr marL="285750" indent="-285750">
              <a:buFont typeface="Corbel" panose="020B0503020204020204" pitchFamily="34" charset="0"/>
              <a:buChar char="&gt;"/>
            </a:pPr>
            <a:r>
              <a:rPr lang="en-CA" sz="1400" dirty="0"/>
              <a:t>Instructor </a:t>
            </a:r>
            <a:r>
              <a:rPr lang="en-CA" sz="1400" b="1" dirty="0"/>
              <a:t>have control</a:t>
            </a:r>
          </a:p>
          <a:p>
            <a:pPr algn="ctr"/>
            <a:endParaRPr lang="en-CA" sz="1350" dirty="0"/>
          </a:p>
          <a:p>
            <a:pPr algn="ctr"/>
            <a:r>
              <a:rPr lang="en-CA" sz="1350" dirty="0"/>
              <a:t>20% Remember, 30% Understand, 30% Apply, 15% Analyze, 5% Evaluate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068282-A96D-4025-92FB-32E8A5D5DA3D}"/>
              </a:ext>
            </a:extLst>
          </p:cNvPr>
          <p:cNvSpPr txBox="1"/>
          <p:nvPr/>
        </p:nvSpPr>
        <p:spPr>
          <a:xfrm>
            <a:off x="5193086" y="3140489"/>
            <a:ext cx="360789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sz="1600" b="1" dirty="0">
                <a:solidFill>
                  <a:schemeClr val="accent1"/>
                </a:solidFill>
              </a:rPr>
              <a:t>On-Line Non Proctored Assessments</a:t>
            </a:r>
          </a:p>
          <a:p>
            <a:pPr marL="285750" indent="-285750">
              <a:buClr>
                <a:schemeClr val="accent1"/>
              </a:buClr>
              <a:buFont typeface="Corbel" panose="020B0503020204020204" pitchFamily="34" charset="0"/>
              <a:buChar char="&gt;"/>
            </a:pPr>
            <a:r>
              <a:rPr lang="en-CA" sz="1400" dirty="0">
                <a:solidFill>
                  <a:schemeClr val="accent1"/>
                </a:solidFill>
              </a:rPr>
              <a:t>Assistance [Open book, Crip sheet, formula sheet, mathematical software, social media, real-time chat group.... ]</a:t>
            </a:r>
          </a:p>
          <a:p>
            <a:pPr marL="285750" indent="-285750">
              <a:buClr>
                <a:schemeClr val="accent1"/>
              </a:buClr>
              <a:buFont typeface="Corbel" panose="020B0503020204020204" pitchFamily="34" charset="0"/>
              <a:buChar char="&gt;"/>
            </a:pPr>
            <a:r>
              <a:rPr lang="en-CA" sz="1400" dirty="0">
                <a:solidFill>
                  <a:schemeClr val="accent1"/>
                </a:solidFill>
              </a:rPr>
              <a:t>Instructor </a:t>
            </a:r>
            <a:r>
              <a:rPr lang="en-CA" sz="1400" b="1" dirty="0">
                <a:solidFill>
                  <a:schemeClr val="accent1"/>
                </a:solidFill>
              </a:rPr>
              <a:t>have no control</a:t>
            </a:r>
            <a:br>
              <a:rPr lang="en-CA" sz="1400" dirty="0">
                <a:solidFill>
                  <a:schemeClr val="accent1"/>
                </a:solidFill>
              </a:rPr>
            </a:br>
            <a:endParaRPr lang="en-CA" sz="1400" dirty="0">
              <a:solidFill>
                <a:schemeClr val="accent1"/>
              </a:solidFill>
            </a:endParaRPr>
          </a:p>
          <a:p>
            <a:pPr algn="ctr"/>
            <a:r>
              <a:rPr lang="en-CA" sz="1350" dirty="0">
                <a:solidFill>
                  <a:schemeClr val="accent1"/>
                </a:solidFill>
              </a:rPr>
              <a:t>20% Understand, 40% Apply, 25% Analyze, 15% Evaluate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6CED64-7AC2-47F5-B439-806092B63AC5}"/>
              </a:ext>
            </a:extLst>
          </p:cNvPr>
          <p:cNvSpPr txBox="1"/>
          <p:nvPr/>
        </p:nvSpPr>
        <p:spPr>
          <a:xfrm>
            <a:off x="783771" y="5150815"/>
            <a:ext cx="8219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dirty="0"/>
              <a:t>The learner finds it more difficult for On-Line Non Proctored Assessments.</a:t>
            </a:r>
            <a:br>
              <a:rPr lang="en-CA" dirty="0"/>
            </a:br>
            <a:endParaRPr lang="en-CA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dirty="0"/>
              <a:t>The instructor will need more time to create assessment questions for On-Line Non Proctored Assessments. (Ask CM about Year 1 Math)</a:t>
            </a:r>
          </a:p>
        </p:txBody>
      </p:sp>
      <p:sp>
        <p:nvSpPr>
          <p:cNvPr id="7" name="Left Arrow Callout 6"/>
          <p:cNvSpPr/>
          <p:nvPr/>
        </p:nvSpPr>
        <p:spPr>
          <a:xfrm>
            <a:off x="3279626" y="2388787"/>
            <a:ext cx="828768" cy="242673"/>
          </a:xfrm>
          <a:prstGeom prst="leftArrowCallout">
            <a:avLst>
              <a:gd name="adj1" fmla="val 27548"/>
              <a:gd name="adj2" fmla="val 35191"/>
              <a:gd name="adj3" fmla="val 49203"/>
              <a:gd name="adj4" fmla="val 7637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288000" bIns="0" rtlCol="0" anchor="b" anchorCtr="1"/>
          <a:lstStyle/>
          <a:p>
            <a:pPr algn="ctr"/>
            <a:r>
              <a:rPr lang="en-CA" sz="2000" dirty="0"/>
              <a:t>2</a:t>
            </a:r>
            <a:r>
              <a:rPr lang="en-CA" sz="1400" dirty="0"/>
              <a:t> hrs</a:t>
            </a:r>
          </a:p>
        </p:txBody>
      </p:sp>
      <p:sp>
        <p:nvSpPr>
          <p:cNvPr id="19" name="Left Arrow Callout 18"/>
          <p:cNvSpPr/>
          <p:nvPr/>
        </p:nvSpPr>
        <p:spPr>
          <a:xfrm>
            <a:off x="3279626" y="2822187"/>
            <a:ext cx="828768" cy="242673"/>
          </a:xfrm>
          <a:prstGeom prst="leftArrowCallout">
            <a:avLst>
              <a:gd name="adj1" fmla="val 27548"/>
              <a:gd name="adj2" fmla="val 35191"/>
              <a:gd name="adj3" fmla="val 49203"/>
              <a:gd name="adj4" fmla="val 7637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252000" bIns="0" rtlCol="0" anchor="b" anchorCtr="1"/>
          <a:lstStyle/>
          <a:p>
            <a:pPr algn="ctr"/>
            <a:r>
              <a:rPr lang="en-CA" dirty="0"/>
              <a:t>3</a:t>
            </a:r>
            <a:r>
              <a:rPr lang="en-CA" sz="1200" dirty="0"/>
              <a:t> </a:t>
            </a:r>
            <a:r>
              <a:rPr lang="en-CA" sz="1400" dirty="0"/>
              <a:t>hrs</a:t>
            </a:r>
          </a:p>
        </p:txBody>
      </p:sp>
      <p:sp>
        <p:nvSpPr>
          <p:cNvPr id="22" name="Left Arrow Callout 21"/>
          <p:cNvSpPr/>
          <p:nvPr/>
        </p:nvSpPr>
        <p:spPr>
          <a:xfrm>
            <a:off x="3279626" y="3247060"/>
            <a:ext cx="828768" cy="242673"/>
          </a:xfrm>
          <a:prstGeom prst="leftArrowCallout">
            <a:avLst>
              <a:gd name="adj1" fmla="val 27548"/>
              <a:gd name="adj2" fmla="val 35191"/>
              <a:gd name="adj3" fmla="val 49203"/>
              <a:gd name="adj4" fmla="val 7637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252000" bIns="0" rtlCol="0" anchor="b" anchorCtr="1"/>
          <a:lstStyle/>
          <a:p>
            <a:pPr algn="ctr"/>
            <a:r>
              <a:rPr lang="en-CA" sz="2000" dirty="0"/>
              <a:t>4</a:t>
            </a:r>
            <a:r>
              <a:rPr lang="en-CA" sz="1400" dirty="0"/>
              <a:t> hrs</a:t>
            </a:r>
          </a:p>
        </p:txBody>
      </p:sp>
      <p:sp>
        <p:nvSpPr>
          <p:cNvPr id="24" name="Left Arrow Callout 23"/>
          <p:cNvSpPr/>
          <p:nvPr/>
        </p:nvSpPr>
        <p:spPr>
          <a:xfrm>
            <a:off x="3330659" y="3786161"/>
            <a:ext cx="828768" cy="242673"/>
          </a:xfrm>
          <a:prstGeom prst="leftArrowCallout">
            <a:avLst>
              <a:gd name="adj1" fmla="val 27548"/>
              <a:gd name="adj2" fmla="val 35191"/>
              <a:gd name="adj3" fmla="val 49203"/>
              <a:gd name="adj4" fmla="val 76374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180000" bIns="0" rtlCol="0" anchor="b" anchorCtr="1"/>
          <a:lstStyle/>
          <a:p>
            <a:pPr algn="ctr"/>
            <a:r>
              <a:rPr lang="en-CA" dirty="0"/>
              <a:t>5</a:t>
            </a:r>
            <a:r>
              <a:rPr lang="en-CA" sz="1400" dirty="0"/>
              <a:t> hrs</a:t>
            </a:r>
          </a:p>
        </p:txBody>
      </p:sp>
      <p:sp>
        <p:nvSpPr>
          <p:cNvPr id="25" name="Left Arrow Callout 24"/>
          <p:cNvSpPr/>
          <p:nvPr/>
        </p:nvSpPr>
        <p:spPr>
          <a:xfrm>
            <a:off x="3338699" y="4264459"/>
            <a:ext cx="828768" cy="242673"/>
          </a:xfrm>
          <a:prstGeom prst="leftArrowCallout">
            <a:avLst>
              <a:gd name="adj1" fmla="val 27548"/>
              <a:gd name="adj2" fmla="val 35191"/>
              <a:gd name="adj3" fmla="val 49203"/>
              <a:gd name="adj4" fmla="val 76374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288000" bIns="0" rtlCol="0" anchor="b" anchorCtr="1"/>
          <a:lstStyle/>
          <a:p>
            <a:pPr algn="ctr"/>
            <a:r>
              <a:rPr lang="en-CA" dirty="0"/>
              <a:t>6</a:t>
            </a:r>
            <a:r>
              <a:rPr lang="en-CA" sz="1400" dirty="0"/>
              <a:t> hrs</a:t>
            </a:r>
          </a:p>
        </p:txBody>
      </p:sp>
      <p:sp>
        <p:nvSpPr>
          <p:cNvPr id="3" name="Right Bracket 2"/>
          <p:cNvSpPr/>
          <p:nvPr/>
        </p:nvSpPr>
        <p:spPr>
          <a:xfrm>
            <a:off x="4055554" y="1922384"/>
            <a:ext cx="702183" cy="2723629"/>
          </a:xfrm>
          <a:prstGeom prst="rightBracket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ight Bracket 17"/>
          <p:cNvSpPr/>
          <p:nvPr/>
        </p:nvSpPr>
        <p:spPr>
          <a:xfrm>
            <a:off x="4055554" y="1983164"/>
            <a:ext cx="396329" cy="2088374"/>
          </a:xfrm>
          <a:prstGeom prst="righ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accent1"/>
              </a:solidFill>
            </a:endParaRPr>
          </a:p>
        </p:txBody>
      </p:sp>
      <p:cxnSp>
        <p:nvCxnSpPr>
          <p:cNvPr id="10" name="Elbow Connector 9"/>
          <p:cNvCxnSpPr>
            <a:stCxn id="18" idx="2"/>
          </p:cNvCxnSpPr>
          <p:nvPr/>
        </p:nvCxnSpPr>
        <p:spPr>
          <a:xfrm>
            <a:off x="4451883" y="3027351"/>
            <a:ext cx="914400" cy="914400"/>
          </a:xfrm>
          <a:prstGeom prst="bentConnector3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flipV="1">
            <a:off x="4757737" y="1893088"/>
            <a:ext cx="435349" cy="425150"/>
          </a:xfrm>
          <a:prstGeom prst="bentConnector3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10</a:t>
            </a:fld>
            <a:endParaRPr lang="en-CA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8FC3F9-C25F-4E35-8D3D-FA1053DC5876}"/>
              </a:ext>
            </a:extLst>
          </p:cNvPr>
          <p:cNvGrpSpPr/>
          <p:nvPr/>
        </p:nvGrpSpPr>
        <p:grpSpPr>
          <a:xfrm>
            <a:off x="239896" y="5679954"/>
            <a:ext cx="1087750" cy="1087750"/>
            <a:chOff x="9360143" y="73152"/>
            <a:chExt cx="1087750" cy="1087750"/>
          </a:xfrm>
        </p:grpSpPr>
        <p:sp>
          <p:nvSpPr>
            <p:cNvPr id="21" name="Rectangle 20" descr="Video camera">
              <a:extLst>
                <a:ext uri="{FF2B5EF4-FFF2-40B4-BE49-F238E27FC236}">
                  <a16:creationId xmlns:a16="http://schemas.microsoft.com/office/drawing/2014/main" id="{93288A9B-0E20-4572-8B93-A1D4C9245D20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FA76A617-584A-4F87-9AED-C1E831466AB9}"/>
                </a:ext>
              </a:extLst>
            </p:cNvPr>
            <p:cNvSpPr txBox="1"/>
            <p:nvPr/>
          </p:nvSpPr>
          <p:spPr>
            <a:xfrm>
              <a:off x="9546336" y="617027"/>
              <a:ext cx="5752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6:04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954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3FD70-E1A6-4C4A-8FFC-B4F96E416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68" y="123825"/>
            <a:ext cx="8062487" cy="1356360"/>
          </a:xfrm>
        </p:spPr>
        <p:txBody>
          <a:bodyPr>
            <a:normAutofit/>
          </a:bodyPr>
          <a:lstStyle/>
          <a:p>
            <a:r>
              <a:rPr lang="en-US" sz="3600" dirty="0">
                <a:cs typeface="Calibri Light"/>
              </a:rPr>
              <a:t>Multiple Choice Questions with </a:t>
            </a:r>
            <a:br>
              <a:rPr lang="en-US" sz="3600" dirty="0">
                <a:cs typeface="Calibri Light"/>
              </a:rPr>
            </a:br>
            <a:r>
              <a:rPr lang="en-US" sz="3600" b="1" dirty="0">
                <a:cs typeface="Calibri Light"/>
              </a:rPr>
              <a:t>Multiple Answers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A58B65-FFB0-4744-B2DA-EBA5B54F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00" y="3071813"/>
            <a:ext cx="6640882" cy="3491110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Student can select one, two or four answers. </a:t>
            </a:r>
          </a:p>
          <a:p>
            <a:pPr lvl="1"/>
            <a:r>
              <a:rPr lang="en-CA" dirty="0">
                <a:solidFill>
                  <a:schemeClr val="tx1"/>
                </a:solidFill>
              </a:rPr>
              <a:t>No marks will be awarded if three answers are selected or when [e] is selected with another answer.</a:t>
            </a:r>
          </a:p>
          <a:p>
            <a:r>
              <a:rPr lang="en-CA" dirty="0">
                <a:solidFill>
                  <a:schemeClr val="tx1"/>
                </a:solidFill>
              </a:rPr>
              <a:t>In this example, there is only one correct answer.</a:t>
            </a:r>
          </a:p>
          <a:p>
            <a:pPr lvl="1"/>
            <a:r>
              <a:rPr lang="en-CA" sz="2000" dirty="0">
                <a:solidFill>
                  <a:schemeClr val="tx1"/>
                </a:solidFill>
              </a:rPr>
              <a:t> Scoring </a:t>
            </a:r>
          </a:p>
          <a:p>
            <a:pPr lvl="2"/>
            <a:r>
              <a:rPr lang="en-CA" sz="1800" dirty="0">
                <a:solidFill>
                  <a:schemeClr val="tx1"/>
                </a:solidFill>
              </a:rPr>
              <a:t>[e] 0 mark, </a:t>
            </a:r>
          </a:p>
          <a:p>
            <a:pPr lvl="2"/>
            <a:r>
              <a:rPr lang="en-CA" sz="1800" dirty="0">
                <a:solidFill>
                  <a:schemeClr val="tx1"/>
                </a:solidFill>
              </a:rPr>
              <a:t>[</a:t>
            </a:r>
            <a:r>
              <a:rPr lang="en-CA" sz="1800" dirty="0" err="1">
                <a:solidFill>
                  <a:schemeClr val="tx1"/>
                </a:solidFill>
              </a:rPr>
              <a:t>a,</a:t>
            </a:r>
            <a:r>
              <a:rPr lang="en-CA" sz="1800" b="1" dirty="0" err="1">
                <a:solidFill>
                  <a:schemeClr val="tx1"/>
                </a:solidFill>
              </a:rPr>
              <a:t>b</a:t>
            </a:r>
            <a:r>
              <a:rPr lang="en-CA" sz="1800" dirty="0" err="1">
                <a:solidFill>
                  <a:schemeClr val="tx1"/>
                </a:solidFill>
              </a:rPr>
              <a:t>,c,d</a:t>
            </a:r>
            <a:r>
              <a:rPr lang="en-CA" sz="1800" dirty="0">
                <a:solidFill>
                  <a:schemeClr val="tx1"/>
                </a:solidFill>
              </a:rPr>
              <a:t>] 0.5 marks</a:t>
            </a:r>
          </a:p>
          <a:p>
            <a:pPr lvl="2"/>
            <a:r>
              <a:rPr lang="en-CA" sz="1800" dirty="0">
                <a:solidFill>
                  <a:schemeClr val="tx1"/>
                </a:solidFill>
              </a:rPr>
              <a:t>[</a:t>
            </a:r>
            <a:r>
              <a:rPr lang="en-CA" sz="1800" dirty="0" err="1">
                <a:solidFill>
                  <a:schemeClr val="tx1"/>
                </a:solidFill>
              </a:rPr>
              <a:t>c,d</a:t>
            </a:r>
            <a:r>
              <a:rPr lang="en-CA" sz="1800" dirty="0">
                <a:solidFill>
                  <a:schemeClr val="tx1"/>
                </a:solidFill>
              </a:rPr>
              <a:t>] 0 marks</a:t>
            </a:r>
          </a:p>
          <a:p>
            <a:pPr lvl="2"/>
            <a:r>
              <a:rPr lang="en-CA" sz="1800" dirty="0">
                <a:solidFill>
                  <a:schemeClr val="tx1"/>
                </a:solidFill>
              </a:rPr>
              <a:t>[</a:t>
            </a:r>
            <a:r>
              <a:rPr lang="en-CA" sz="1800" dirty="0" err="1">
                <a:solidFill>
                  <a:schemeClr val="tx1"/>
                </a:solidFill>
              </a:rPr>
              <a:t>a,</a:t>
            </a:r>
            <a:r>
              <a:rPr lang="en-CA" sz="1800" b="1" dirty="0" err="1">
                <a:solidFill>
                  <a:schemeClr val="tx1"/>
                </a:solidFill>
              </a:rPr>
              <a:t>b</a:t>
            </a:r>
            <a:r>
              <a:rPr lang="en-CA" sz="1800" dirty="0">
                <a:solidFill>
                  <a:schemeClr val="tx1"/>
                </a:solidFill>
              </a:rPr>
              <a:t>] 1 marks</a:t>
            </a:r>
          </a:p>
          <a:p>
            <a:pPr lvl="2"/>
            <a:r>
              <a:rPr lang="en-CA" sz="1800" b="1" dirty="0">
                <a:solidFill>
                  <a:schemeClr val="tx1"/>
                </a:solidFill>
              </a:rPr>
              <a:t>[b], 2 marks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3A9716-44A2-458B-98F9-8243EE854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764" y="1480185"/>
            <a:ext cx="5600472" cy="1431089"/>
          </a:xfrm>
          <a:prstGeom prst="rect">
            <a:avLst/>
          </a:prstGeom>
        </p:spPr>
      </p:pic>
      <p:pic>
        <p:nvPicPr>
          <p:cNvPr id="22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8A84449-64C0-4EFF-B507-19F895737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560" y="4343401"/>
            <a:ext cx="2448456" cy="17980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11</a:t>
            </a:fld>
            <a:endParaRPr lang="en-C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62B318-2D94-4F37-9502-2649B4E90C46}"/>
              </a:ext>
            </a:extLst>
          </p:cNvPr>
          <p:cNvGrpSpPr/>
          <p:nvPr/>
        </p:nvGrpSpPr>
        <p:grpSpPr>
          <a:xfrm>
            <a:off x="239896" y="5679954"/>
            <a:ext cx="1087750" cy="1087750"/>
            <a:chOff x="9360143" y="73152"/>
            <a:chExt cx="1087750" cy="1087750"/>
          </a:xfrm>
        </p:grpSpPr>
        <p:sp>
          <p:nvSpPr>
            <p:cNvPr id="10" name="Rectangle 9" descr="Video camera">
              <a:extLst>
                <a:ext uri="{FF2B5EF4-FFF2-40B4-BE49-F238E27FC236}">
                  <a16:creationId xmlns:a16="http://schemas.microsoft.com/office/drawing/2014/main" id="{0979B54E-FFD7-4665-9667-17F38E15996C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4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240566E1-2D52-4960-808D-6D71E4C19540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12:54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2883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D941-AB45-469A-B95C-8C74DB8CC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87" y="14608"/>
            <a:ext cx="8003381" cy="994172"/>
          </a:xfrm>
        </p:spPr>
        <p:txBody>
          <a:bodyPr>
            <a:normAutofit/>
          </a:bodyPr>
          <a:lstStyle/>
          <a:p>
            <a:r>
              <a:rPr lang="en-CA" sz="3200" b="1" dirty="0"/>
              <a:t>Non Multiple Choice</a:t>
            </a:r>
            <a:r>
              <a:rPr lang="en-CA" sz="3200" dirty="0"/>
              <a:t> On-Line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B0B32-9AD2-4CEE-8342-2A3F175E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055" y="4498801"/>
            <a:ext cx="8676268" cy="1769211"/>
          </a:xfrm>
        </p:spPr>
        <p:txBody>
          <a:bodyPr>
            <a:normAutofit/>
          </a:bodyPr>
          <a:lstStyle/>
          <a:p>
            <a:r>
              <a:rPr lang="en-CA" sz="1800" dirty="0">
                <a:solidFill>
                  <a:schemeClr val="tx1"/>
                </a:solidFill>
              </a:rPr>
              <a:t>All student will attempt the question on buckling which has pin fixturing and a force applied at a specific orientation.</a:t>
            </a:r>
          </a:p>
          <a:p>
            <a:r>
              <a:rPr lang="en-CA" sz="1800" dirty="0">
                <a:solidFill>
                  <a:schemeClr val="tx1"/>
                </a:solidFill>
              </a:rPr>
              <a:t>The geometry, force magnitude, orientation of the force and yield strength of the material is dependent on the student number ending with.</a:t>
            </a:r>
          </a:p>
          <a:p>
            <a:r>
              <a:rPr lang="en-CA" sz="1800" dirty="0">
                <a:solidFill>
                  <a:schemeClr val="tx1"/>
                </a:solidFill>
              </a:rPr>
              <a:t>The level of difficulty is the same for all students.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120C0-D2DA-4A31-A574-53B3CAF1E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545" b="45849"/>
          <a:stretch/>
        </p:blipFill>
        <p:spPr>
          <a:xfrm>
            <a:off x="3052732" y="1339867"/>
            <a:ext cx="2244449" cy="2750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78AB0-7494-4506-A869-B6CEB334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87" y="1925591"/>
            <a:ext cx="2251723" cy="1652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58586"/>
          <a:stretch/>
        </p:blipFill>
        <p:spPr>
          <a:xfrm>
            <a:off x="5475906" y="2677121"/>
            <a:ext cx="3427239" cy="17799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120C0-D2DA-4A31-A574-53B3CAF1E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07" b="60638"/>
          <a:stretch/>
        </p:blipFill>
        <p:spPr>
          <a:xfrm>
            <a:off x="6373170" y="884139"/>
            <a:ext cx="1632712" cy="1824795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>
            <a:off x="2066082" y="2297817"/>
            <a:ext cx="179408" cy="565230"/>
          </a:xfrm>
          <a:prstGeom prst="rightBrace">
            <a:avLst>
              <a:gd name="adj1" fmla="val 8333"/>
              <a:gd name="adj2" fmla="val 50683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ight Brace 9"/>
          <p:cNvSpPr/>
          <p:nvPr/>
        </p:nvSpPr>
        <p:spPr>
          <a:xfrm>
            <a:off x="2189544" y="3092370"/>
            <a:ext cx="131180" cy="324091"/>
          </a:xfrm>
          <a:prstGeom prst="rightBrac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Elbow Connector 14"/>
          <p:cNvCxnSpPr>
            <a:stCxn id="10" idx="1"/>
          </p:cNvCxnSpPr>
          <p:nvPr/>
        </p:nvCxnSpPr>
        <p:spPr>
          <a:xfrm rot="10800000" flipH="1">
            <a:off x="2320723" y="3179180"/>
            <a:ext cx="790937" cy="75236"/>
          </a:xfrm>
          <a:prstGeom prst="bentConnector5">
            <a:avLst>
              <a:gd name="adj1" fmla="val 23781"/>
              <a:gd name="adj2" fmla="val 98717"/>
              <a:gd name="adj3" fmla="val 66585"/>
            </a:avLst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9" idx="1"/>
          </p:cNvCxnSpPr>
          <p:nvPr/>
        </p:nvCxnSpPr>
        <p:spPr>
          <a:xfrm rot="10800000" flipH="1" flipV="1">
            <a:off x="2245490" y="2584293"/>
            <a:ext cx="866170" cy="278754"/>
          </a:xfrm>
          <a:prstGeom prst="bentConnector5">
            <a:avLst>
              <a:gd name="adj1" fmla="val -2338"/>
              <a:gd name="adj2" fmla="val -693"/>
              <a:gd name="adj3" fmla="val 70713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12</a:t>
            </a:fld>
            <a:endParaRPr lang="en-C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28723B-5CDA-40D4-8674-E9B5C05F6B2F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14" name="Rectangle 13" descr="Video camera">
              <a:extLst>
                <a:ext uri="{FF2B5EF4-FFF2-40B4-BE49-F238E27FC236}">
                  <a16:creationId xmlns:a16="http://schemas.microsoft.com/office/drawing/2014/main" id="{0D84E289-8DAE-4C49-961B-7524A656614A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5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DBFC8A72-4D83-42EB-ABBF-EB44862CAE96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17:27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2654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D941-AB45-469A-B95C-8C74DB8CC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3" y="39380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Non Multiple Choice </a:t>
            </a:r>
            <a:r>
              <a:rPr lang="en-CA" dirty="0"/>
              <a:t>On-Line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B0B32-9AD2-4CEE-8342-2A3F175E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37" y="2127539"/>
            <a:ext cx="4041838" cy="2957080"/>
          </a:xfrm>
        </p:spPr>
        <p:txBody>
          <a:bodyPr>
            <a:normAutofit lnSpcReduction="10000"/>
          </a:bodyPr>
          <a:lstStyle/>
          <a:p>
            <a:r>
              <a:rPr lang="en-CA" sz="2400" dirty="0">
                <a:solidFill>
                  <a:schemeClr val="tx1"/>
                </a:solidFill>
              </a:rPr>
              <a:t>Generate marking scheme</a:t>
            </a:r>
            <a:br>
              <a:rPr lang="en-CA" sz="2400" dirty="0">
                <a:solidFill>
                  <a:schemeClr val="tx1"/>
                </a:solidFill>
              </a:rPr>
            </a:br>
            <a:endParaRPr lang="en-CA" sz="2400" dirty="0">
              <a:solidFill>
                <a:schemeClr val="tx1"/>
              </a:solidFill>
            </a:endParaRPr>
          </a:p>
          <a:p>
            <a:r>
              <a:rPr lang="en-CA" sz="2400" dirty="0">
                <a:solidFill>
                  <a:schemeClr val="tx1"/>
                </a:solidFill>
              </a:rPr>
              <a:t>On the marking scheme, </a:t>
            </a:r>
          </a:p>
          <a:p>
            <a:pPr marL="34290" indent="0" algn="ctr">
              <a:buNone/>
            </a:pPr>
            <a:r>
              <a:rPr lang="en-CA" sz="2400" dirty="0">
                <a:solidFill>
                  <a:schemeClr val="tx1"/>
                </a:solidFill>
              </a:rPr>
              <a:t>"milestone" </a:t>
            </a:r>
          </a:p>
          <a:p>
            <a:pPr marL="179388" indent="0">
              <a:buNone/>
            </a:pPr>
            <a:r>
              <a:rPr lang="en-CA" sz="2400" dirty="0">
                <a:solidFill>
                  <a:schemeClr val="tx1"/>
                </a:solidFill>
              </a:rPr>
              <a:t>needs to be specific for marking and later when student wants to review their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56CB57-47BC-435B-8B64-487D23A64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025" y="1619976"/>
            <a:ext cx="3633788" cy="434194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C84DB5-F7B0-48FF-B004-113DA2E915B8}"/>
              </a:ext>
            </a:extLst>
          </p:cNvPr>
          <p:cNvCxnSpPr>
            <a:cxnSpLocks/>
          </p:cNvCxnSpPr>
          <p:nvPr/>
        </p:nvCxnSpPr>
        <p:spPr>
          <a:xfrm>
            <a:off x="3505200" y="3429000"/>
            <a:ext cx="2871788" cy="25717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00BB0C-20AF-4DBA-A944-E5DAB68D7A1B}"/>
              </a:ext>
            </a:extLst>
          </p:cNvPr>
          <p:cNvCxnSpPr>
            <a:cxnSpLocks/>
          </p:cNvCxnSpPr>
          <p:nvPr/>
        </p:nvCxnSpPr>
        <p:spPr>
          <a:xfrm flipV="1">
            <a:off x="3505200" y="1903489"/>
            <a:ext cx="4729163" cy="140774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0B79CD-5941-4EF6-B8CB-2693277EA079}"/>
              </a:ext>
            </a:extLst>
          </p:cNvPr>
          <p:cNvCxnSpPr>
            <a:cxnSpLocks/>
          </p:cNvCxnSpPr>
          <p:nvPr/>
        </p:nvCxnSpPr>
        <p:spPr>
          <a:xfrm>
            <a:off x="3505200" y="3535286"/>
            <a:ext cx="4448175" cy="2217814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13</a:t>
            </a:fld>
            <a:endParaRPr lang="en-C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68FA05-205E-4BBC-93CD-B3C1EB604004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11" name="Rectangle 10" descr="Video camera">
              <a:extLst>
                <a:ext uri="{FF2B5EF4-FFF2-40B4-BE49-F238E27FC236}">
                  <a16:creationId xmlns:a16="http://schemas.microsoft.com/office/drawing/2014/main" id="{2905C196-EFB2-4793-AF3D-B71A95552922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951EC46C-C46F-401B-A8BF-8AC1F9D25283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21:01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4653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D941-AB45-469A-B95C-8C74DB8CC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38" y="164082"/>
            <a:ext cx="8384010" cy="994172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Non Multiple Choice </a:t>
            </a:r>
            <a:r>
              <a:rPr lang="en-CA" dirty="0"/>
              <a:t>On-Line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B0B32-9AD2-4CEE-8342-2A3F175E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10" y="5458692"/>
            <a:ext cx="7732135" cy="1087581"/>
          </a:xfrm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Using Excel to generate marking scheme on multiple version for evaluation.</a:t>
            </a:r>
          </a:p>
          <a:p>
            <a:r>
              <a:rPr lang="en-CA" dirty="0">
                <a:solidFill>
                  <a:schemeClr val="tx1"/>
                </a:solidFill>
              </a:rPr>
              <a:t>Demo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32F55-EB98-4195-BCD0-F595B45B9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137" y="1016165"/>
            <a:ext cx="6410325" cy="4273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DF9ED7-38A3-4CD3-ADEC-C7966A1ADFF5}"/>
              </a:ext>
            </a:extLst>
          </p:cNvPr>
          <p:cNvSpPr txBox="1"/>
          <p:nvPr/>
        </p:nvSpPr>
        <p:spPr>
          <a:xfrm>
            <a:off x="6546273" y="4111337"/>
            <a:ext cx="1447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/>
              <a:t>Student number ending with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E95760-136C-4CC0-90C1-E6CCAF0D9522}"/>
              </a:ext>
            </a:extLst>
          </p:cNvPr>
          <p:cNvCxnSpPr>
            <a:stCxn id="5" idx="2"/>
          </p:cNvCxnSpPr>
          <p:nvPr/>
        </p:nvCxnSpPr>
        <p:spPr>
          <a:xfrm flipH="1">
            <a:off x="6827261" y="4619168"/>
            <a:ext cx="442912" cy="420856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4E2B16-5FA2-46B7-9501-1617197FA905}"/>
              </a:ext>
            </a:extLst>
          </p:cNvPr>
          <p:cNvCxnSpPr>
            <a:cxnSpLocks/>
          </p:cNvCxnSpPr>
          <p:nvPr/>
        </p:nvCxnSpPr>
        <p:spPr>
          <a:xfrm flipH="1">
            <a:off x="6365298" y="4596084"/>
            <a:ext cx="904875" cy="44394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14</a:t>
            </a:fld>
            <a:endParaRPr lang="en-C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44C13-A3EE-43E0-A3BC-675F1DB1548B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10" name="Rectangle 9" descr="Video camera">
              <a:extLst>
                <a:ext uri="{FF2B5EF4-FFF2-40B4-BE49-F238E27FC236}">
                  <a16:creationId xmlns:a16="http://schemas.microsoft.com/office/drawing/2014/main" id="{8D45DF9E-E1C3-4383-B532-C7203F89F64A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B242BF9A-6CDE-413D-8736-15BE141BFE23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22:11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256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D941-AB45-469A-B95C-8C74DB8CC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51" y="117195"/>
            <a:ext cx="8408409" cy="994172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Non Multiple Choice </a:t>
            </a:r>
            <a:r>
              <a:rPr lang="en-CA" dirty="0"/>
              <a:t>On-Line Assessments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53F06-3F7B-41E1-8A61-8149F63D7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638" y="1287557"/>
            <a:ext cx="5535386" cy="3690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F48005-B875-4BCB-BCB0-EFB6C080A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51" y="1287557"/>
            <a:ext cx="3088387" cy="3690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62B86E-D8C7-458F-9E79-1B28269AC4C7}"/>
              </a:ext>
            </a:extLst>
          </p:cNvPr>
          <p:cNvSpPr txBox="1"/>
          <p:nvPr/>
        </p:nvSpPr>
        <p:spPr>
          <a:xfrm>
            <a:off x="2929371" y="5608786"/>
            <a:ext cx="3371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Importance of the "Milestone"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15</a:t>
            </a:fld>
            <a:endParaRPr lang="en-C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55218F-6C32-4192-A7B1-0C42E7246CFC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10" name="Rectangle 9" descr="Video camera">
              <a:extLst>
                <a:ext uri="{FF2B5EF4-FFF2-40B4-BE49-F238E27FC236}">
                  <a16:creationId xmlns:a16="http://schemas.microsoft.com/office/drawing/2014/main" id="{847F1204-81A2-448C-9C8C-F24E9D504E9C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5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D664C77C-B334-4B90-86B3-A9B8B89FCFE4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24:23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6244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D941-AB45-469A-B95C-8C74DB8CC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41" y="228600"/>
            <a:ext cx="8510870" cy="1356360"/>
          </a:xfrm>
        </p:spPr>
        <p:txBody>
          <a:bodyPr/>
          <a:lstStyle/>
          <a:p>
            <a:r>
              <a:rPr lang="en-CA" b="1" dirty="0"/>
              <a:t>Non Multiple Choice </a:t>
            </a:r>
            <a:r>
              <a:rPr lang="en-CA" dirty="0"/>
              <a:t>On-Line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3744F-F79C-4C42-9B5B-699FE8950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1" y="2004642"/>
            <a:ext cx="3333750" cy="3819185"/>
          </a:xfrm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B</a:t>
            </a:r>
            <a:r>
              <a:rPr lang="en-CA" sz="1800" dirty="0">
                <a:solidFill>
                  <a:schemeClr val="tx1"/>
                </a:solidFill>
              </a:rPr>
              <a:t>asic knowledge on Avenue to learn is required. </a:t>
            </a:r>
          </a:p>
          <a:p>
            <a:r>
              <a:rPr lang="en-CA" sz="1800" dirty="0">
                <a:solidFill>
                  <a:schemeClr val="tx1"/>
                </a:solidFill>
              </a:rPr>
              <a:t>With the current method of assessment, no significant different in grade distribution was observed. </a:t>
            </a:r>
          </a:p>
          <a:p>
            <a:pPr lvl="1"/>
            <a:r>
              <a:rPr lang="en-CA" sz="1600" dirty="0">
                <a:solidFill>
                  <a:schemeClr val="tx1"/>
                </a:solidFill>
              </a:rPr>
              <a:t>However more student got D in W2020. This is because the passing grade was 45% (special case).</a:t>
            </a:r>
          </a:p>
          <a:p>
            <a:r>
              <a:rPr lang="en-CA" sz="1800" dirty="0">
                <a:solidFill>
                  <a:schemeClr val="tx1"/>
                </a:solidFill>
              </a:rPr>
              <a:t>Class averages were </a:t>
            </a:r>
            <a:r>
              <a:rPr lang="en-CA" sz="1800" b="1" dirty="0"/>
              <a:t>61% for W2019 </a:t>
            </a:r>
            <a:r>
              <a:rPr lang="en-CA" sz="1800" dirty="0">
                <a:solidFill>
                  <a:schemeClr val="tx1"/>
                </a:solidFill>
              </a:rPr>
              <a:t>and </a:t>
            </a:r>
            <a:r>
              <a:rPr lang="en-CA" sz="1800" b="1" dirty="0">
                <a:solidFill>
                  <a:schemeClr val="accent2"/>
                </a:solidFill>
              </a:rPr>
              <a:t>58% for W2020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0D931A8-B57B-4D80-9E15-FA947A39EC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3958214"/>
              </p:ext>
            </p:extLst>
          </p:nvPr>
        </p:nvGraphicFramePr>
        <p:xfrm>
          <a:off x="3803074" y="1949223"/>
          <a:ext cx="5098472" cy="413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ED02C7E-45D7-4DD7-AF11-1E3447AB8109}"/>
              </a:ext>
            </a:extLst>
          </p:cNvPr>
          <p:cNvSpPr txBox="1"/>
          <p:nvPr/>
        </p:nvSpPr>
        <p:spPr>
          <a:xfrm>
            <a:off x="5881254" y="1579891"/>
            <a:ext cx="179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MECH ENG 3A03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16</a:t>
            </a:fld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D0077B-7122-42AD-8B7A-46E25EF9575B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9" name="Rectangle 8" descr="Video camera">
              <a:extLst>
                <a:ext uri="{FF2B5EF4-FFF2-40B4-BE49-F238E27FC236}">
                  <a16:creationId xmlns:a16="http://schemas.microsoft.com/office/drawing/2014/main" id="{5B6C61C5-24D1-445A-945F-643D44D9656E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4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BF5CBE00-332D-4FA1-B474-AD69FE931595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25:13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32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50" y="85725"/>
            <a:ext cx="2843212" cy="6772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3" y="2059782"/>
            <a:ext cx="2636043" cy="2940844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Method #2 </a:t>
            </a:r>
            <a:br>
              <a:rPr lang="en-CA" sz="4400" b="1" dirty="0">
                <a:solidFill>
                  <a:schemeClr val="bg1"/>
                </a:solidFill>
              </a:rPr>
            </a:br>
            <a:br>
              <a:rPr lang="en-CA" sz="4400" b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Scanned Assignments or PDF reports, projects, exams</a:t>
            </a:r>
            <a:br>
              <a:rPr lang="en-CA" dirty="0"/>
            </a:b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3075383" y="359471"/>
            <a:ext cx="5647136" cy="630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1350" dirty="0"/>
          </a:p>
          <a:p>
            <a:r>
              <a:rPr lang="en-CA" sz="2400" b="1" dirty="0"/>
              <a:t>Example</a:t>
            </a:r>
            <a:r>
              <a:rPr lang="en-CA" sz="2400" dirty="0"/>
              <a:t> – problems sets, projects</a:t>
            </a:r>
            <a:br>
              <a:rPr lang="en-CA" sz="2400" dirty="0"/>
            </a:br>
            <a:endParaRPr lang="en-CA" sz="2400" dirty="0"/>
          </a:p>
          <a:p>
            <a:r>
              <a:rPr lang="en-CA" sz="2400" b="1" dirty="0"/>
              <a:t>Comments</a:t>
            </a:r>
            <a:br>
              <a:rPr lang="en-CA" sz="2400" b="1" dirty="0"/>
            </a:br>
            <a:endParaRPr lang="en-CA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100" dirty="0"/>
              <a:t>Can use your existing assignments</a:t>
            </a:r>
            <a:br>
              <a:rPr lang="en-CA" sz="2100" dirty="0"/>
            </a:br>
            <a:endParaRPr lang="en-CA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Easiest if students upload a single PDF</a:t>
            </a:r>
            <a:br>
              <a:rPr lang="en-US" sz="2100" dirty="0"/>
            </a:b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I’m strict on legibility and format, with a big deduction if they submit something the TAs will struggle to read</a:t>
            </a:r>
            <a:br>
              <a:rPr lang="en-US" sz="2100" dirty="0"/>
            </a:b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Our summer students are making universal guidelines for student document digitizing</a:t>
            </a:r>
            <a:br>
              <a:rPr lang="en-US" sz="2100" dirty="0"/>
            </a:b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Rubrics are really useful: students get feedback and TAs have a guide to work from</a:t>
            </a:r>
          </a:p>
          <a:p>
            <a:endParaRPr lang="en-CA" sz="2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17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20B993-61F7-4595-8497-7126B13FA365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7" name="Rectangle 6" descr="Video camera">
              <a:extLst>
                <a:ext uri="{FF2B5EF4-FFF2-40B4-BE49-F238E27FC236}">
                  <a16:creationId xmlns:a16="http://schemas.microsoft.com/office/drawing/2014/main" id="{F12D70C5-B478-487B-8986-0A31C717A538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7158B47C-5EC1-445A-BD58-F648185ECDAF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31:45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51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1" y="0"/>
            <a:ext cx="7406640" cy="1356360"/>
          </a:xfrm>
        </p:spPr>
        <p:txBody>
          <a:bodyPr/>
          <a:lstStyle/>
          <a:p>
            <a:r>
              <a:rPr lang="en-US" dirty="0"/>
              <a:t>Posting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3297340" cy="326350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 post PDFs of my assignment specifications in a section under </a:t>
            </a:r>
            <a:r>
              <a:rPr lang="en-US" b="1" dirty="0">
                <a:solidFill>
                  <a:schemeClr val="tx1"/>
                </a:solidFill>
              </a:rPr>
              <a:t>Content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Then I attach a link to that document in the assignment drop box itself so students have easy access to it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63550" y="1286471"/>
            <a:ext cx="4345186" cy="5143500"/>
            <a:chOff x="5549438" y="857250"/>
            <a:chExt cx="4345186" cy="5143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31C649-F072-A94C-8558-7F9CE5F6F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9438" y="857250"/>
              <a:ext cx="4345186" cy="514350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A7AC69A-B2C2-4843-AD1F-99FB61CEC938}"/>
                </a:ext>
              </a:extLst>
            </p:cNvPr>
            <p:cNvCxnSpPr/>
            <p:nvPr/>
          </p:nvCxnSpPr>
          <p:spPr>
            <a:xfrm flipV="1">
              <a:off x="6579031" y="4739576"/>
              <a:ext cx="662552" cy="557939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18</a:t>
            </a:fld>
            <a:endParaRPr lang="en-C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67ECCA-2E35-411B-B8A3-29CF5392DAB7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9" name="Rectangle 8" descr="Video camera">
              <a:extLst>
                <a:ext uri="{FF2B5EF4-FFF2-40B4-BE49-F238E27FC236}">
                  <a16:creationId xmlns:a16="http://schemas.microsoft.com/office/drawing/2014/main" id="{1E7ADFFF-8199-494C-893F-33EBC16A01C6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4BAA1CF-A8A1-42A8-9709-4DE2141B2BE2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33:21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2201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536D6-9216-AD47-B461-348661F4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19" y="216693"/>
            <a:ext cx="7406640" cy="1356360"/>
          </a:xfrm>
        </p:spPr>
        <p:txBody>
          <a:bodyPr/>
          <a:lstStyle/>
          <a:p>
            <a:r>
              <a:rPr lang="en-US" b="1" dirty="0"/>
              <a:t>Video:</a:t>
            </a:r>
            <a:r>
              <a:rPr lang="en-US" dirty="0"/>
              <a:t> Setting up an assignment</a:t>
            </a:r>
          </a:p>
        </p:txBody>
      </p:sp>
      <p:pic>
        <p:nvPicPr>
          <p:cNvPr id="6" name="create_assign_3x">
            <a:hlinkClick r:id="" action="ppaction://media"/>
            <a:extLst>
              <a:ext uri="{FF2B5EF4-FFF2-40B4-BE49-F238E27FC236}">
                <a16:creationId xmlns:a16="http://schemas.microsoft.com/office/drawing/2014/main" id="{60D8534C-63EA-EF42-8A72-EFD7E0C9EF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6125" y="1573053"/>
            <a:ext cx="6319134" cy="395049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19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AC380F-FBA1-4EAC-BD4A-CD40AC21C5BD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7" name="Rectangle 6" descr="Video camera">
              <a:extLst>
                <a:ext uri="{FF2B5EF4-FFF2-40B4-BE49-F238E27FC236}">
                  <a16:creationId xmlns:a16="http://schemas.microsoft.com/office/drawing/2014/main" id="{BEDCB839-A605-4C6A-AAFB-5CD88C890B44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5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1E8BB055-D302-4A01-B991-F04278D8ACDC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33:33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26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96" y="359569"/>
            <a:ext cx="8386762" cy="1356360"/>
          </a:xfrm>
        </p:spPr>
        <p:txBody>
          <a:bodyPr>
            <a:normAutofit/>
          </a:bodyPr>
          <a:lstStyle/>
          <a:p>
            <a:r>
              <a:rPr lang="en-CA" dirty="0"/>
              <a:t>During this workshop you will learn about: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713" y="2014538"/>
            <a:ext cx="7043737" cy="36147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/>
                </a:solidFill>
              </a:rPr>
              <a:t>The </a:t>
            </a:r>
            <a:r>
              <a:rPr lang="en-CA" b="1" dirty="0">
                <a:solidFill>
                  <a:schemeClr val="tx1"/>
                </a:solidFill>
              </a:rPr>
              <a:t>advantages </a:t>
            </a:r>
            <a:r>
              <a:rPr lang="en-CA" dirty="0">
                <a:solidFill>
                  <a:schemeClr val="tx1"/>
                </a:solidFill>
              </a:rPr>
              <a:t>of online assessment using Avenue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/>
                </a:solidFill>
              </a:rPr>
              <a:t>The </a:t>
            </a:r>
            <a:r>
              <a:rPr lang="en-CA" b="1" dirty="0">
                <a:solidFill>
                  <a:schemeClr val="tx1"/>
                </a:solidFill>
              </a:rPr>
              <a:t>various types </a:t>
            </a:r>
            <a:r>
              <a:rPr lang="en-CA" dirty="0">
                <a:solidFill>
                  <a:schemeClr val="tx1"/>
                </a:solidFill>
              </a:rPr>
              <a:t>of online assessments and which type suits your own course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/>
                </a:solidFill>
              </a:rPr>
              <a:t>How to </a:t>
            </a:r>
            <a:r>
              <a:rPr lang="en-CA" b="1" dirty="0">
                <a:solidFill>
                  <a:schemeClr val="tx1"/>
                </a:solidFill>
              </a:rPr>
              <a:t>assign</a:t>
            </a:r>
            <a:r>
              <a:rPr lang="en-CA" dirty="0">
                <a:solidFill>
                  <a:schemeClr val="tx1"/>
                </a:solidFill>
              </a:rPr>
              <a:t> work?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/>
                </a:solidFill>
              </a:rPr>
              <a:t>How to </a:t>
            </a:r>
            <a:r>
              <a:rPr lang="en-CA" b="1" dirty="0">
                <a:solidFill>
                  <a:schemeClr val="tx1"/>
                </a:solidFill>
              </a:rPr>
              <a:t>grade</a:t>
            </a:r>
            <a:r>
              <a:rPr lang="en-CA" dirty="0">
                <a:solidFill>
                  <a:schemeClr val="tx1"/>
                </a:solidFill>
              </a:rPr>
              <a:t> work?</a:t>
            </a:r>
          </a:p>
          <a:p>
            <a:pPr>
              <a:lnSpc>
                <a:spcPct val="150000"/>
              </a:lnSpc>
            </a:pPr>
            <a:r>
              <a:rPr lang="en-CA" dirty="0">
                <a:solidFill>
                  <a:schemeClr val="tx1"/>
                </a:solidFill>
              </a:rPr>
              <a:t>How to manage student </a:t>
            </a:r>
            <a:r>
              <a:rPr lang="en-CA" b="1" dirty="0">
                <a:solidFill>
                  <a:schemeClr val="tx1"/>
                </a:solidFill>
              </a:rPr>
              <a:t>absences or extensions</a:t>
            </a:r>
            <a:r>
              <a:rPr lang="en-CA" dirty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2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9CC09B-2755-49A5-842A-9D07E7273645}"/>
              </a:ext>
            </a:extLst>
          </p:cNvPr>
          <p:cNvGrpSpPr/>
          <p:nvPr/>
        </p:nvGrpSpPr>
        <p:grpSpPr>
          <a:xfrm>
            <a:off x="239896" y="5679954"/>
            <a:ext cx="1087750" cy="1087750"/>
            <a:chOff x="9360143" y="73152"/>
            <a:chExt cx="1087750" cy="1087750"/>
          </a:xfrm>
        </p:grpSpPr>
        <p:sp>
          <p:nvSpPr>
            <p:cNvPr id="6" name="Rectangle 5" descr="Video camera">
              <a:extLst>
                <a:ext uri="{FF2B5EF4-FFF2-40B4-BE49-F238E27FC236}">
                  <a16:creationId xmlns:a16="http://schemas.microsoft.com/office/drawing/2014/main" id="{9BA6F521-BB89-478D-A09D-496F851CB43B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5F07C102-BCB9-490B-9BD9-8670A8D5566F}"/>
                </a:ext>
              </a:extLst>
            </p:cNvPr>
            <p:cNvSpPr txBox="1"/>
            <p:nvPr/>
          </p:nvSpPr>
          <p:spPr>
            <a:xfrm>
              <a:off x="9546336" y="617027"/>
              <a:ext cx="5752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0:08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730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" y="138113"/>
            <a:ext cx="7406640" cy="1356360"/>
          </a:xfrm>
        </p:spPr>
        <p:txBody>
          <a:bodyPr/>
          <a:lstStyle/>
          <a:p>
            <a:r>
              <a:rPr lang="en-CA" b="1" dirty="0"/>
              <a:t>About Rubrics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1" y="1494473"/>
            <a:ext cx="7404653" cy="4964906"/>
          </a:xfrm>
        </p:spPr>
        <p:txBody>
          <a:bodyPr>
            <a:normAutofit fontScale="92500" lnSpcReduction="10000"/>
          </a:bodyPr>
          <a:lstStyle/>
          <a:p>
            <a:r>
              <a:rPr lang="en-CA" sz="2400" b="1" dirty="0">
                <a:solidFill>
                  <a:schemeClr val="tx1"/>
                </a:solidFill>
              </a:rPr>
              <a:t>Key advantages:</a:t>
            </a:r>
            <a:r>
              <a:rPr lang="en-CA" sz="2400" dirty="0">
                <a:solidFill>
                  <a:schemeClr val="tx1"/>
                </a:solidFill>
              </a:rPr>
              <a:t> students can see feedback, TAs get guidance</a:t>
            </a:r>
            <a:br>
              <a:rPr lang="en-CA" sz="2400" dirty="0">
                <a:solidFill>
                  <a:schemeClr val="tx1"/>
                </a:solidFill>
              </a:rPr>
            </a:br>
            <a:endParaRPr lang="en-CA" sz="2400" dirty="0">
              <a:solidFill>
                <a:schemeClr val="tx1"/>
              </a:solidFill>
            </a:endParaRPr>
          </a:p>
          <a:p>
            <a:r>
              <a:rPr lang="en-CA" sz="2400" dirty="0">
                <a:solidFill>
                  <a:schemeClr val="tx1"/>
                </a:solidFill>
              </a:rPr>
              <a:t>Makes grade entry automatic, Avenue does all the math for you</a:t>
            </a:r>
            <a:br>
              <a:rPr lang="en-CA" sz="2400" dirty="0">
                <a:solidFill>
                  <a:schemeClr val="tx1"/>
                </a:solidFill>
              </a:rPr>
            </a:br>
            <a:endParaRPr lang="en-CA" sz="2400" dirty="0">
              <a:solidFill>
                <a:schemeClr val="tx1"/>
              </a:solidFill>
            </a:endParaRPr>
          </a:p>
          <a:p>
            <a:pPr marL="34290" indent="0">
              <a:buNone/>
            </a:pPr>
            <a:r>
              <a:rPr lang="en-CA" sz="2400" b="1" dirty="0">
                <a:solidFill>
                  <a:schemeClr val="tx1"/>
                </a:solidFill>
              </a:rPr>
              <a:t>Comments:</a:t>
            </a:r>
          </a:p>
          <a:p>
            <a:pPr lvl="1"/>
            <a:r>
              <a:rPr lang="en-CA" sz="2100" dirty="0">
                <a:solidFill>
                  <a:schemeClr val="tx1"/>
                </a:solidFill>
              </a:rPr>
              <a:t>I use 4 level rubrics for congruence with Grad Attributes</a:t>
            </a:r>
            <a:br>
              <a:rPr lang="en-CA" sz="2100" dirty="0">
                <a:solidFill>
                  <a:schemeClr val="tx1"/>
                </a:solidFill>
              </a:rPr>
            </a:br>
            <a:endParaRPr lang="en-CA" sz="2100" dirty="0">
              <a:solidFill>
                <a:schemeClr val="tx1"/>
              </a:solidFill>
            </a:endParaRPr>
          </a:p>
          <a:p>
            <a:pPr lvl="1"/>
            <a:r>
              <a:rPr lang="en-CA" sz="2100" dirty="0">
                <a:solidFill>
                  <a:schemeClr val="tx1"/>
                </a:solidFill>
              </a:rPr>
              <a:t>But you can have as many levels or criteria as you want (up to 32 criteria)</a:t>
            </a:r>
            <a:br>
              <a:rPr lang="en-CA" sz="2100" dirty="0">
                <a:solidFill>
                  <a:schemeClr val="tx1"/>
                </a:solidFill>
              </a:rPr>
            </a:br>
            <a:endParaRPr lang="en-CA" sz="2100" dirty="0">
              <a:solidFill>
                <a:schemeClr val="tx1"/>
              </a:solidFill>
            </a:endParaRPr>
          </a:p>
          <a:p>
            <a:pPr lvl="1"/>
            <a:r>
              <a:rPr lang="en-CA" sz="2100" dirty="0">
                <a:solidFill>
                  <a:schemeClr val="tx1"/>
                </a:solidFill>
              </a:rPr>
              <a:t>You can override the rubric to enter values between the levels (for example half marks)</a:t>
            </a:r>
            <a:br>
              <a:rPr lang="en-CA" sz="2100" dirty="0">
                <a:solidFill>
                  <a:schemeClr val="tx1"/>
                </a:solidFill>
              </a:rPr>
            </a:br>
            <a:endParaRPr lang="en-CA" sz="2100" dirty="0">
              <a:solidFill>
                <a:schemeClr val="tx1"/>
              </a:solidFill>
            </a:endParaRPr>
          </a:p>
          <a:p>
            <a:pPr lvl="1"/>
            <a:r>
              <a:rPr lang="en-CA" sz="2100" dirty="0">
                <a:solidFill>
                  <a:schemeClr val="tx1"/>
                </a:solidFill>
              </a:rPr>
              <a:t>You can copy rubrics from past courses, or duplicate rubrics within a course</a:t>
            </a:r>
          </a:p>
          <a:p>
            <a:pPr marL="0" indent="0" algn="ctr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20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B34375-4E09-432B-848F-FB075567DDAE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6" name="Rectangle 5" descr="Video camera">
              <a:extLst>
                <a:ext uri="{FF2B5EF4-FFF2-40B4-BE49-F238E27FC236}">
                  <a16:creationId xmlns:a16="http://schemas.microsoft.com/office/drawing/2014/main" id="{EC01BB9C-8E70-4B28-96D5-0DD7F2B443FD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CDAD9566-DF25-46A5-87FC-5E46A5C3C428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34:09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9994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3E99D-9C95-154F-A3CB-EC88EF518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3" y="73819"/>
            <a:ext cx="7406640" cy="1356360"/>
          </a:xfrm>
        </p:spPr>
        <p:txBody>
          <a:bodyPr/>
          <a:lstStyle/>
          <a:p>
            <a:r>
              <a:rPr lang="en-US" b="1" dirty="0"/>
              <a:t>Video: </a:t>
            </a:r>
            <a:r>
              <a:rPr lang="en-US" dirty="0"/>
              <a:t>Setting up a rubric</a:t>
            </a:r>
          </a:p>
        </p:txBody>
      </p:sp>
      <p:pic>
        <p:nvPicPr>
          <p:cNvPr id="4" name="create_rubric_3x">
            <a:hlinkClick r:id="" action="ppaction://media"/>
            <a:extLst>
              <a:ext uri="{FF2B5EF4-FFF2-40B4-BE49-F238E27FC236}">
                <a16:creationId xmlns:a16="http://schemas.microsoft.com/office/drawing/2014/main" id="{DF104F3C-F6B0-3642-BCF5-E5F416C0D8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5644" y="1430179"/>
            <a:ext cx="6773928" cy="423481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21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E71729-91D1-4F6E-BF90-A1E0603ADB19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6" name="Rectangle 5" descr="Video camera">
              <a:extLst>
                <a:ext uri="{FF2B5EF4-FFF2-40B4-BE49-F238E27FC236}">
                  <a16:creationId xmlns:a16="http://schemas.microsoft.com/office/drawing/2014/main" id="{D3FD3289-C095-4173-9B28-F4E130C74DDD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5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387735F6-F1AD-4E05-B2E1-7D7E663D415E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35:21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25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50" y="85725"/>
            <a:ext cx="2843212" cy="6772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3" y="2059782"/>
            <a:ext cx="2636043" cy="2940844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Method #3 </a:t>
            </a:r>
            <a:br>
              <a:rPr lang="en-CA" sz="4400" b="1" dirty="0">
                <a:solidFill>
                  <a:schemeClr val="bg1"/>
                </a:solidFill>
              </a:rPr>
            </a:br>
            <a:br>
              <a:rPr lang="en-CA" sz="4400" b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Manually Entering Grades</a:t>
            </a:r>
            <a:br>
              <a:rPr lang="en-CA" dirty="0"/>
            </a:br>
            <a:endParaRPr lang="en-CA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28975" y="832984"/>
            <a:ext cx="5372100" cy="5053466"/>
          </a:xfrm>
        </p:spPr>
        <p:txBody>
          <a:bodyPr>
            <a:normAutofit/>
          </a:bodyPr>
          <a:lstStyle/>
          <a:p>
            <a:r>
              <a:rPr lang="en-CA" sz="2100" dirty="0">
                <a:solidFill>
                  <a:schemeClr val="tx1"/>
                </a:solidFill>
              </a:rPr>
              <a:t>Used for anything that doesn’t have a file to hand in</a:t>
            </a:r>
          </a:p>
          <a:p>
            <a:r>
              <a:rPr lang="en-CA" sz="2100" b="1" dirty="0">
                <a:solidFill>
                  <a:schemeClr val="tx1"/>
                </a:solidFill>
              </a:rPr>
              <a:t>Example:</a:t>
            </a:r>
            <a:r>
              <a:rPr lang="en-CA" sz="2100" dirty="0">
                <a:solidFill>
                  <a:schemeClr val="tx1"/>
                </a:solidFill>
              </a:rPr>
              <a:t> grading presentations, demonstrations, peer evaluations</a:t>
            </a:r>
            <a:br>
              <a:rPr lang="en-CA" sz="2100" dirty="0">
                <a:solidFill>
                  <a:schemeClr val="tx1"/>
                </a:solidFill>
              </a:rPr>
            </a:br>
            <a:br>
              <a:rPr lang="en-CA" sz="2100" dirty="0">
                <a:solidFill>
                  <a:schemeClr val="tx1"/>
                </a:solidFill>
              </a:rPr>
            </a:br>
            <a:endParaRPr lang="en-CA" sz="2100" dirty="0">
              <a:solidFill>
                <a:schemeClr val="tx1"/>
              </a:solidFill>
            </a:endParaRPr>
          </a:p>
          <a:p>
            <a:pPr marL="34290" indent="0">
              <a:buNone/>
            </a:pPr>
            <a:r>
              <a:rPr lang="en-CA" sz="2100" b="1" dirty="0">
                <a:solidFill>
                  <a:schemeClr val="tx1"/>
                </a:solidFill>
              </a:rPr>
              <a:t>Comments</a:t>
            </a:r>
            <a:br>
              <a:rPr lang="en-CA" sz="2100" b="1" dirty="0">
                <a:solidFill>
                  <a:schemeClr val="tx1"/>
                </a:solidFill>
              </a:rPr>
            </a:br>
            <a:endParaRPr lang="en-CA" sz="2100" b="1" dirty="0">
              <a:solidFill>
                <a:schemeClr val="tx1"/>
              </a:solidFill>
            </a:endParaRPr>
          </a:p>
          <a:p>
            <a:pPr lvl="1"/>
            <a:r>
              <a:rPr lang="en-CA" sz="2100" dirty="0">
                <a:solidFill>
                  <a:schemeClr val="tx1"/>
                </a:solidFill>
              </a:rPr>
              <a:t>Can still use a rubric, it’s just assigned to the grade item not an assignment</a:t>
            </a:r>
            <a:br>
              <a:rPr lang="en-CA" sz="2100" dirty="0">
                <a:solidFill>
                  <a:schemeClr val="tx1"/>
                </a:solidFill>
              </a:rPr>
            </a:br>
            <a:endParaRPr lang="en-CA" sz="2100" dirty="0">
              <a:solidFill>
                <a:schemeClr val="tx1"/>
              </a:solidFill>
            </a:endParaRPr>
          </a:p>
          <a:p>
            <a:pPr lvl="1"/>
            <a:r>
              <a:rPr lang="en-CA" sz="2100" dirty="0">
                <a:solidFill>
                  <a:schemeClr val="tx1"/>
                </a:solidFill>
              </a:rPr>
              <a:t>Or can manually enter grades by hand</a:t>
            </a:r>
            <a:br>
              <a:rPr lang="en-CA" sz="2100" dirty="0">
                <a:solidFill>
                  <a:schemeClr val="tx1"/>
                </a:solidFill>
              </a:rPr>
            </a:br>
            <a:endParaRPr lang="en-CA" sz="2100" dirty="0">
              <a:solidFill>
                <a:schemeClr val="tx1"/>
              </a:solidFill>
            </a:endParaRPr>
          </a:p>
          <a:p>
            <a:pPr lvl="1"/>
            <a:r>
              <a:rPr lang="en-CA" sz="2100" dirty="0">
                <a:solidFill>
                  <a:schemeClr val="tx1"/>
                </a:solidFill>
              </a:rPr>
              <a:t>Just like entering data into a spreadsheet, can filter by student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22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6AD729-753F-4C63-A809-D75F90843D92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7" name="Rectangle 6" descr="Video camera">
              <a:extLst>
                <a:ext uri="{FF2B5EF4-FFF2-40B4-BE49-F238E27FC236}">
                  <a16:creationId xmlns:a16="http://schemas.microsoft.com/office/drawing/2014/main" id="{69657A32-FE0C-448F-97B0-35A9D7284A10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A9C4A44-AAA8-466C-AE4D-6B18A56C0D96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35:53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4937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" y="0"/>
            <a:ext cx="8993981" cy="67794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4" y="596504"/>
            <a:ext cx="8786813" cy="5664993"/>
          </a:xfrm>
        </p:spPr>
        <p:txBody>
          <a:bodyPr>
            <a:norm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So now I know about the different types of online assessment and I know which type suits my course</a:t>
            </a:r>
            <a:br>
              <a:rPr lang="en-CA" b="1" dirty="0">
                <a:solidFill>
                  <a:schemeClr val="bg1"/>
                </a:solidFill>
              </a:rPr>
            </a:br>
            <a:br>
              <a:rPr lang="en-CA" b="1" dirty="0">
                <a:solidFill>
                  <a:schemeClr val="bg1"/>
                </a:solidFill>
              </a:rPr>
            </a:br>
            <a:br>
              <a:rPr lang="en-CA" b="1" dirty="0">
                <a:solidFill>
                  <a:schemeClr val="bg1"/>
                </a:solidFill>
              </a:rPr>
            </a:br>
            <a:r>
              <a:rPr lang="en-CA" sz="6000" b="1" dirty="0">
                <a:solidFill>
                  <a:schemeClr val="bg1"/>
                </a:solidFill>
              </a:rPr>
              <a:t>What do I do next?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23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78674E-B22C-4A67-8D12-5D467F51C578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6" name="Rectangle 5" descr="Video camera">
              <a:extLst>
                <a:ext uri="{FF2B5EF4-FFF2-40B4-BE49-F238E27FC236}">
                  <a16:creationId xmlns:a16="http://schemas.microsoft.com/office/drawing/2014/main" id="{217A545C-0DA7-435D-A414-38208CEE1512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07F950FD-EC0B-4D06-B22E-B601CBA1F270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36:26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3800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80962"/>
            <a:ext cx="7406640" cy="1356360"/>
          </a:xfrm>
        </p:spPr>
        <p:txBody>
          <a:bodyPr/>
          <a:lstStyle/>
          <a:p>
            <a:r>
              <a:rPr lang="en-CA" b="1" dirty="0"/>
              <a:t>Set up your Avenue Course: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356" y="1862138"/>
            <a:ext cx="7886700" cy="377428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CA" sz="2400" dirty="0">
                <a:solidFill>
                  <a:schemeClr val="tx1"/>
                </a:solidFill>
              </a:rPr>
              <a:t>If your course doesn’t already have an Avenue shell, request one here: </a:t>
            </a:r>
          </a:p>
          <a:p>
            <a:pPr marL="34290" indent="0" algn="ctr">
              <a:spcBef>
                <a:spcPts val="0"/>
              </a:spcBef>
              <a:buNone/>
            </a:pPr>
            <a:br>
              <a:rPr lang="en-CA" sz="2400" dirty="0">
                <a:solidFill>
                  <a:schemeClr val="tx1"/>
                </a:solidFill>
              </a:rPr>
            </a:br>
            <a:r>
              <a:rPr lang="en-CA" u="sng" dirty="0">
                <a:solidFill>
                  <a:schemeClr val="tx1"/>
                </a:solidFill>
                <a:hlinkClick r:id="rId2"/>
              </a:rPr>
              <a:t>http://avenue.mcmaster.ca/course/course_request_check.php</a:t>
            </a:r>
            <a:br>
              <a:rPr lang="en-CA" sz="2400" u="sng" dirty="0">
                <a:solidFill>
                  <a:schemeClr val="tx1"/>
                </a:solidFill>
              </a:rPr>
            </a:br>
            <a:endParaRPr lang="en-CA" sz="2400" u="sng" dirty="0">
              <a:solidFill>
                <a:schemeClr val="tx1"/>
              </a:solidFill>
            </a:endParaRPr>
          </a:p>
          <a:p>
            <a:r>
              <a:rPr lang="en-CA" sz="2400" dirty="0">
                <a:solidFill>
                  <a:schemeClr val="tx1"/>
                </a:solidFill>
              </a:rPr>
              <a:t>Students are automatically added to course</a:t>
            </a:r>
            <a:br>
              <a:rPr lang="en-CA" sz="2400" dirty="0">
                <a:solidFill>
                  <a:schemeClr val="tx1"/>
                </a:solidFill>
              </a:rPr>
            </a:br>
            <a:endParaRPr lang="en-CA" sz="2400" dirty="0">
              <a:solidFill>
                <a:schemeClr val="tx1"/>
              </a:solidFill>
            </a:endParaRPr>
          </a:p>
          <a:p>
            <a:r>
              <a:rPr lang="en-CA" sz="2400" dirty="0">
                <a:solidFill>
                  <a:schemeClr val="tx1"/>
                </a:solidFill>
              </a:rPr>
              <a:t>You need to </a:t>
            </a:r>
            <a:r>
              <a:rPr lang="en-CA" sz="2400" b="1" dirty="0">
                <a:solidFill>
                  <a:schemeClr val="tx1"/>
                </a:solidFill>
              </a:rPr>
              <a:t>manually add your TAs</a:t>
            </a:r>
            <a:r>
              <a:rPr lang="en-CA" sz="2400" dirty="0">
                <a:solidFill>
                  <a:schemeClr val="tx1"/>
                </a:solidFill>
              </a:rPr>
              <a:t> to the course, assign them a role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24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4AA240-28E4-4BCB-8DF5-689F6A3EA31A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6" name="Rectangle 5" descr="Video camera">
              <a:extLst>
                <a:ext uri="{FF2B5EF4-FFF2-40B4-BE49-F238E27FC236}">
                  <a16:creationId xmlns:a16="http://schemas.microsoft.com/office/drawing/2014/main" id="{AB5CEE18-A0D8-4995-B821-D8A6A2DE0040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80030623-67EB-46B7-A768-1A0F659B0174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36:38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2390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900488"/>
            <a:ext cx="9079706" cy="28932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49" y="252412"/>
            <a:ext cx="7406640" cy="1356360"/>
          </a:xfrm>
        </p:spPr>
        <p:txBody>
          <a:bodyPr>
            <a:normAutofit/>
          </a:bodyPr>
          <a:lstStyle/>
          <a:p>
            <a:r>
              <a:rPr lang="en-CA" sz="4400" b="1" dirty="0"/>
              <a:t>Set up your rubrics</a:t>
            </a:r>
            <a:endParaRPr lang="en-CA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503" y="1671638"/>
            <a:ext cx="7886700" cy="4972049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This is a pain unfortunately, you have to copy and paste into each of the cells</a:t>
            </a:r>
            <a:br>
              <a:rPr lang="en-CA" dirty="0">
                <a:solidFill>
                  <a:schemeClr val="tx1"/>
                </a:solidFill>
              </a:rPr>
            </a:br>
            <a:endParaRPr lang="en-CA" dirty="0">
              <a:solidFill>
                <a:schemeClr val="tx1"/>
              </a:solidFill>
            </a:endParaRPr>
          </a:p>
          <a:p>
            <a:r>
              <a:rPr lang="en-CA" dirty="0">
                <a:solidFill>
                  <a:schemeClr val="tx1"/>
                </a:solidFill>
              </a:rPr>
              <a:t>You can assign however many points you want to each category (using “Custom Points)</a:t>
            </a:r>
            <a:br>
              <a:rPr lang="en-CA" dirty="0">
                <a:solidFill>
                  <a:schemeClr val="tx1"/>
                </a:solidFill>
              </a:rPr>
            </a:br>
            <a:br>
              <a:rPr lang="en-CA" dirty="0">
                <a:solidFill>
                  <a:schemeClr val="tx1"/>
                </a:solidFill>
              </a:rPr>
            </a:br>
            <a:endParaRPr lang="en-CA" dirty="0">
              <a:solidFill>
                <a:schemeClr val="bg1"/>
              </a:solidFill>
            </a:endParaRPr>
          </a:p>
          <a:p>
            <a:pPr marL="34290" indent="0">
              <a:buClr>
                <a:schemeClr val="bg1"/>
              </a:buClr>
              <a:buNone/>
            </a:pPr>
            <a:br>
              <a:rPr lang="en-CA" sz="2400" b="1" dirty="0">
                <a:solidFill>
                  <a:schemeClr val="bg1"/>
                </a:solidFill>
              </a:rPr>
            </a:br>
            <a:r>
              <a:rPr lang="en-CA" sz="2400" b="1" dirty="0">
                <a:solidFill>
                  <a:schemeClr val="bg1"/>
                </a:solidFill>
              </a:rPr>
              <a:t>-Tips-</a:t>
            </a:r>
            <a:br>
              <a:rPr lang="en-CA" sz="2400" b="1" dirty="0">
                <a:solidFill>
                  <a:schemeClr val="bg1"/>
                </a:solidFill>
              </a:rPr>
            </a:br>
            <a:endParaRPr lang="en-CA" sz="2400" b="1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</a:rPr>
              <a:t>Once a rubric has been used in your course it </a:t>
            </a:r>
            <a:r>
              <a:rPr lang="en-CA" b="1" dirty="0">
                <a:solidFill>
                  <a:schemeClr val="bg1"/>
                </a:solidFill>
              </a:rPr>
              <a:t>cannot be edited</a:t>
            </a:r>
            <a:br>
              <a:rPr lang="en-CA" dirty="0">
                <a:solidFill>
                  <a:schemeClr val="bg1"/>
                </a:solidFill>
              </a:rPr>
            </a:br>
            <a:endParaRPr lang="en-CA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en-CA" dirty="0">
                <a:solidFill>
                  <a:schemeClr val="bg1"/>
                </a:solidFill>
              </a:rPr>
              <a:t>You can re-use rubrics, but if you do it makes it harder to use them for grad attributes, I use a separate rubric for every assignment for that reason (just make a copy)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25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DAFB8D-F007-4554-9CFC-8601CDBC4A6B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7" name="Rectangle 6" descr="Video camera">
              <a:extLst>
                <a:ext uri="{FF2B5EF4-FFF2-40B4-BE49-F238E27FC236}">
                  <a16:creationId xmlns:a16="http://schemas.microsoft.com/office/drawing/2014/main" id="{3EE94C41-A0A0-4616-9DBC-7399524E0F88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E96AB2AB-3F4A-4EB5-906D-1730756DACB5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37:04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4610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900488"/>
            <a:ext cx="9079706" cy="28932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49" y="252412"/>
            <a:ext cx="7406640" cy="1356360"/>
          </a:xfrm>
        </p:spPr>
        <p:txBody>
          <a:bodyPr>
            <a:normAutofit/>
          </a:bodyPr>
          <a:lstStyle/>
          <a:p>
            <a:r>
              <a:rPr lang="en-US" sz="4400" b="1" dirty="0"/>
              <a:t>Set up your grade book</a:t>
            </a:r>
            <a:endParaRPr lang="en-CA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503" y="1978820"/>
            <a:ext cx="7886700" cy="49720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Use the “setup wizard”: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 prefer weighted because it’s most similar to my course outline </a:t>
            </a:r>
          </a:p>
          <a:p>
            <a:pPr marL="34290" indent="0">
              <a:buNone/>
            </a:pPr>
            <a:br>
              <a:rPr lang="en-CA" dirty="0">
                <a:solidFill>
                  <a:schemeClr val="tx1"/>
                </a:solidFill>
              </a:rPr>
            </a:br>
            <a:endParaRPr lang="en-CA" dirty="0">
              <a:solidFill>
                <a:schemeClr val="bg1"/>
              </a:solidFill>
            </a:endParaRPr>
          </a:p>
          <a:p>
            <a:pPr marL="34290" indent="0">
              <a:buClr>
                <a:schemeClr val="bg1"/>
              </a:buClr>
              <a:buNone/>
            </a:pPr>
            <a:br>
              <a:rPr lang="en-CA" sz="2400" b="1" dirty="0">
                <a:solidFill>
                  <a:schemeClr val="bg1"/>
                </a:solidFill>
              </a:rPr>
            </a:br>
            <a:r>
              <a:rPr lang="en-CA" sz="2400" b="1" dirty="0">
                <a:solidFill>
                  <a:schemeClr val="bg1"/>
                </a:solidFill>
              </a:rPr>
              <a:t>-Tips-</a:t>
            </a:r>
            <a:br>
              <a:rPr lang="en-CA" sz="2400" b="1" dirty="0">
                <a:solidFill>
                  <a:schemeClr val="bg1"/>
                </a:solidFill>
              </a:rPr>
            </a:br>
            <a:endParaRPr lang="en-CA" sz="2400" b="1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You can always assign an assignment to a grade item later or re-weight items if necessary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Using categories allows you to drop the worst quiz/assignment if every item in the category has the same value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26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8C7E5A-1025-451C-B4C6-DAEEB49F9022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7" name="Rectangle 6" descr="Video camera">
              <a:extLst>
                <a:ext uri="{FF2B5EF4-FFF2-40B4-BE49-F238E27FC236}">
                  <a16:creationId xmlns:a16="http://schemas.microsoft.com/office/drawing/2014/main" id="{A863E549-DB6E-422A-AAC5-BA90AF4D1098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966AADC8-B7DB-4EFB-88F9-8D8D1A0943C4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37:57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917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986EC-516F-F945-889C-3AC89ED6C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1" y="502444"/>
            <a:ext cx="7406640" cy="1356360"/>
          </a:xfrm>
        </p:spPr>
        <p:txBody>
          <a:bodyPr>
            <a:normAutofit/>
          </a:bodyPr>
          <a:lstStyle/>
          <a:p>
            <a:r>
              <a:rPr lang="en-US" dirty="0"/>
              <a:t>Best practices</a:t>
            </a:r>
            <a:br>
              <a:rPr lang="en-US" sz="4400" b="1" dirty="0"/>
            </a:br>
            <a:r>
              <a:rPr lang="en-US" sz="4400" b="1" dirty="0"/>
              <a:t>Make sure you use due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7BF7E-636E-C84C-877D-9C7B3517F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4" y="2857498"/>
            <a:ext cx="4000499" cy="3564732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en-US" sz="3200" dirty="0">
                <a:solidFill>
                  <a:schemeClr val="tx1"/>
                </a:solidFill>
              </a:rPr>
              <a:t>This alerts students that something is due, prevents them from missing an assessment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834" y="2371726"/>
            <a:ext cx="3549122" cy="34468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27</a:t>
            </a:fld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0900B6-A306-4B2D-BF89-EF80D57E613B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8" name="Rectangle 7" descr="Video camera">
              <a:extLst>
                <a:ext uri="{FF2B5EF4-FFF2-40B4-BE49-F238E27FC236}">
                  <a16:creationId xmlns:a16="http://schemas.microsoft.com/office/drawing/2014/main" id="{7ECAF41A-555E-437F-BFCE-425F4B35CBD3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7705B8E5-6147-4445-A3D4-E9F857A33284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38:40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4160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82" y="352425"/>
            <a:ext cx="5750718" cy="994172"/>
          </a:xfrm>
        </p:spPr>
        <p:txBody>
          <a:bodyPr>
            <a:noAutofit/>
          </a:bodyPr>
          <a:lstStyle/>
          <a:p>
            <a:pPr algn="ctr"/>
            <a:r>
              <a:rPr lang="en-CA" sz="4400" b="1" dirty="0"/>
              <a:t>Managing Deadlines</a:t>
            </a:r>
            <a:endParaRPr lang="en-CA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907" y="1428750"/>
            <a:ext cx="4021499" cy="4275535"/>
          </a:xfrm>
        </p:spPr>
        <p:txBody>
          <a:bodyPr/>
          <a:lstStyle/>
          <a:p>
            <a:endParaRPr lang="en-CA" dirty="0">
              <a:solidFill>
                <a:schemeClr val="tx1"/>
              </a:solidFill>
            </a:endParaRPr>
          </a:p>
          <a:p>
            <a:r>
              <a:rPr lang="en-CA" dirty="0">
                <a:solidFill>
                  <a:schemeClr val="tx1"/>
                </a:solidFill>
              </a:rPr>
              <a:t>I have a “due date” and then a later “end date”, this provides a grace period so that students can hand in a bit late if they have trouble digitizing </a:t>
            </a:r>
            <a:br>
              <a:rPr lang="en-CA" dirty="0">
                <a:solidFill>
                  <a:schemeClr val="tx1"/>
                </a:solidFill>
              </a:rPr>
            </a:br>
            <a:endParaRPr lang="en-CA" dirty="0">
              <a:solidFill>
                <a:schemeClr val="tx1"/>
              </a:solidFill>
            </a:endParaRPr>
          </a:p>
          <a:p>
            <a:r>
              <a:rPr lang="en-CA" dirty="0">
                <a:solidFill>
                  <a:schemeClr val="tx1"/>
                </a:solidFill>
              </a:rPr>
              <a:t>End date is when the drop box closes</a:t>
            </a:r>
            <a:br>
              <a:rPr lang="en-CA" dirty="0">
                <a:solidFill>
                  <a:schemeClr val="tx1"/>
                </a:solidFill>
              </a:rPr>
            </a:br>
            <a:endParaRPr lang="en-CA" dirty="0">
              <a:solidFill>
                <a:schemeClr val="tx1"/>
              </a:solidFill>
            </a:endParaRPr>
          </a:p>
          <a:p>
            <a:r>
              <a:rPr lang="en-CA" dirty="0">
                <a:solidFill>
                  <a:schemeClr val="tx1"/>
                </a:solidFill>
              </a:rPr>
              <a:t>“Special Access” is how you can allow individual students to hand in late (due to MSAF etc.) </a:t>
            </a:r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28E55-AA03-5444-B29B-964396D01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06" y="1428750"/>
            <a:ext cx="4394761" cy="49344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28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6E3B57-D951-4237-8950-FBAD089FAAD5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7" name="Rectangle 6" descr="Video camera">
              <a:extLst>
                <a:ext uri="{FF2B5EF4-FFF2-40B4-BE49-F238E27FC236}">
                  <a16:creationId xmlns:a16="http://schemas.microsoft.com/office/drawing/2014/main" id="{747734A7-2DA8-4F66-A194-8E4975EF4D90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E30D5511-4FFC-45D5-9DE7-A4F83C18CBF4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39:09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8593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5281-D8EA-9D4C-8637-A2590CEA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31" y="302419"/>
            <a:ext cx="7406640" cy="1356360"/>
          </a:xfrm>
        </p:spPr>
        <p:txBody>
          <a:bodyPr>
            <a:normAutofit/>
          </a:bodyPr>
          <a:lstStyle/>
          <a:p>
            <a:r>
              <a:rPr lang="en-US" dirty="0"/>
              <a:t>Best practices</a:t>
            </a:r>
            <a:br>
              <a:rPr lang="en-US" dirty="0"/>
            </a:br>
            <a:r>
              <a:rPr lang="en-US" sz="4400" b="1" dirty="0"/>
              <a:t>Weekly 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590E3-41CB-B843-9178-D7F020E3F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107" y="2257425"/>
            <a:ext cx="7404653" cy="22431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It helps the students to keep track of work when you do a weekly announcement listing what is due that week.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dirty="0">
                <a:solidFill>
                  <a:schemeClr val="tx1"/>
                </a:solidFill>
              </a:rPr>
              <a:t>You can link to assignments and other content in announcements, you don’t need to upload them again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962" y="4444947"/>
            <a:ext cx="2812942" cy="193596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29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7DA0B7-86D7-4252-B7D9-0BC27975048C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7" name="Rectangle 6" descr="Video camera">
              <a:extLst>
                <a:ext uri="{FF2B5EF4-FFF2-40B4-BE49-F238E27FC236}">
                  <a16:creationId xmlns:a16="http://schemas.microsoft.com/office/drawing/2014/main" id="{18FA8260-9395-4722-AEA7-CD5C44F7DD0E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F65D2994-7D70-42D9-984D-D9ECAFD3D186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39:57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664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138112"/>
            <a:ext cx="7406640" cy="919163"/>
          </a:xfrm>
        </p:spPr>
        <p:txBody>
          <a:bodyPr>
            <a:normAutofit/>
          </a:bodyPr>
          <a:lstStyle/>
          <a:p>
            <a:r>
              <a:rPr lang="en-US" sz="2800" dirty="0"/>
              <a:t>Using Avenue for Online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19" y="1567845"/>
            <a:ext cx="7358062" cy="4997261"/>
          </a:xfrm>
        </p:spPr>
        <p:txBody>
          <a:bodyPr>
            <a:normAutofit/>
          </a:bodyPr>
          <a:lstStyle/>
          <a:p>
            <a:pPr marL="3429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Aft>
                <a:spcPts val="1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No need for another log in or software, every student  and TA has access </a:t>
            </a:r>
          </a:p>
          <a:p>
            <a:pPr lvl="1">
              <a:lnSpc>
                <a:spcPct val="100000"/>
              </a:lnSpc>
              <a:spcAft>
                <a:spcPts val="1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Data is secure, no IP issues</a:t>
            </a:r>
          </a:p>
          <a:p>
            <a:pPr lvl="1">
              <a:lnSpc>
                <a:spcPct val="100000"/>
              </a:lnSpc>
              <a:spcAft>
                <a:spcPts val="1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Official university platform so students take it seriously</a:t>
            </a:r>
          </a:p>
          <a:p>
            <a:pPr lvl="1">
              <a:lnSpc>
                <a:spcPct val="100000"/>
              </a:lnSpc>
              <a:spcAft>
                <a:spcPts val="1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All entries time/date stamped</a:t>
            </a:r>
          </a:p>
          <a:p>
            <a:pPr lv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8613" y="785783"/>
            <a:ext cx="2563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DF5327"/>
                </a:solidFill>
              </a:rPr>
              <a:t>Advantages</a:t>
            </a:r>
            <a:endParaRPr lang="en-CA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3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14D7C5-DBA8-462C-8C7B-A232EEA048D2}"/>
              </a:ext>
            </a:extLst>
          </p:cNvPr>
          <p:cNvGrpSpPr/>
          <p:nvPr/>
        </p:nvGrpSpPr>
        <p:grpSpPr>
          <a:xfrm>
            <a:off x="239896" y="5679954"/>
            <a:ext cx="1087750" cy="1087750"/>
            <a:chOff x="9360143" y="73152"/>
            <a:chExt cx="1087750" cy="1087750"/>
          </a:xfrm>
        </p:grpSpPr>
        <p:sp>
          <p:nvSpPr>
            <p:cNvPr id="7" name="Rectangle 6" descr="Video camera">
              <a:extLst>
                <a:ext uri="{FF2B5EF4-FFF2-40B4-BE49-F238E27FC236}">
                  <a16:creationId xmlns:a16="http://schemas.microsoft.com/office/drawing/2014/main" id="{DD40E710-B118-4ED0-A9E2-5C26CF18EE22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3A440B54-0C4A-46BC-B753-7ED657E6CCC6}"/>
                </a:ext>
              </a:extLst>
            </p:cNvPr>
            <p:cNvSpPr txBox="1"/>
            <p:nvPr/>
          </p:nvSpPr>
          <p:spPr>
            <a:xfrm>
              <a:off x="9546336" y="617027"/>
              <a:ext cx="5752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0:37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99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06" y="220265"/>
            <a:ext cx="5536406" cy="994172"/>
          </a:xfrm>
        </p:spPr>
        <p:txBody>
          <a:bodyPr>
            <a:noAutofit/>
          </a:bodyPr>
          <a:lstStyle/>
          <a:p>
            <a:pPr algn="ctr"/>
            <a:r>
              <a:rPr lang="en-CA" b="1" dirty="0"/>
              <a:t>Managing Missed 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306" y="1051917"/>
            <a:ext cx="4200525" cy="5407819"/>
          </a:xfrm>
        </p:spPr>
        <p:txBody>
          <a:bodyPr>
            <a:normAutofit/>
          </a:bodyPr>
          <a:lstStyle/>
          <a:p>
            <a:endParaRPr lang="en-CA" dirty="0"/>
          </a:p>
          <a:p>
            <a:r>
              <a:rPr lang="en-CA" dirty="0">
                <a:solidFill>
                  <a:schemeClr val="tx1"/>
                </a:solidFill>
              </a:rPr>
              <a:t>If students miss work due to illness and are not going to complete it (e.g. if they MSAF a midterm) you can exempt them from it in the grade book </a:t>
            </a:r>
            <a:br>
              <a:rPr lang="en-CA" dirty="0">
                <a:solidFill>
                  <a:schemeClr val="tx1"/>
                </a:solidFill>
              </a:rPr>
            </a:br>
            <a:endParaRPr lang="en-CA" dirty="0">
              <a:solidFill>
                <a:schemeClr val="tx1"/>
              </a:solidFill>
            </a:endParaRPr>
          </a:p>
          <a:p>
            <a:r>
              <a:rPr lang="en-CA" dirty="0">
                <a:solidFill>
                  <a:schemeClr val="tx1"/>
                </a:solidFill>
              </a:rPr>
              <a:t>If they miss a large amount of work (e.g. multiple daily quizzes) you can </a:t>
            </a:r>
            <a:r>
              <a:rPr lang="en-CA" b="1" dirty="0">
                <a:solidFill>
                  <a:schemeClr val="tx1"/>
                </a:solidFill>
              </a:rPr>
              <a:t>Bulk Edit Exemptions </a:t>
            </a:r>
            <a:r>
              <a:rPr lang="en-CA" dirty="0">
                <a:solidFill>
                  <a:schemeClr val="tx1"/>
                </a:solidFill>
              </a:rPr>
              <a:t>to exempt them from multiple items in one step</a:t>
            </a:r>
            <a:br>
              <a:rPr lang="en-CA" dirty="0">
                <a:solidFill>
                  <a:schemeClr val="tx1"/>
                </a:solidFill>
              </a:rPr>
            </a:br>
            <a:endParaRPr lang="en-CA" dirty="0">
              <a:solidFill>
                <a:schemeClr val="tx1"/>
              </a:solidFill>
            </a:endParaRPr>
          </a:p>
          <a:p>
            <a:r>
              <a:rPr lang="en-CA" dirty="0">
                <a:solidFill>
                  <a:schemeClr val="tx1"/>
                </a:solidFill>
              </a:rPr>
              <a:t>You can </a:t>
            </a:r>
            <a:r>
              <a:rPr lang="en-CA" b="1" dirty="0">
                <a:solidFill>
                  <a:schemeClr val="tx1"/>
                </a:solidFill>
              </a:rPr>
              <a:t>Bulk Edit Exemptions</a:t>
            </a:r>
            <a:r>
              <a:rPr lang="en-CA" dirty="0">
                <a:solidFill>
                  <a:schemeClr val="tx1"/>
                </a:solidFill>
              </a:rPr>
              <a:t> by right clicking on the chevron next to their name in the grade book: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2E0A1-2DD8-F643-9DF6-80597FECC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31" y="1376957"/>
            <a:ext cx="4584503" cy="43148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30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AE17B4-919F-4B29-920B-6E73C03B978C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7" name="Rectangle 6" descr="Video camera">
              <a:extLst>
                <a:ext uri="{FF2B5EF4-FFF2-40B4-BE49-F238E27FC236}">
                  <a16:creationId xmlns:a16="http://schemas.microsoft.com/office/drawing/2014/main" id="{A673B2FF-F142-4612-ACB4-073A0BCE7621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D9DEBD1B-417B-4F74-BF14-677E8E913BB2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40:20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3768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8711B-2645-4D48-AF0B-982DBFC18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252412"/>
            <a:ext cx="7406640" cy="1356360"/>
          </a:xfrm>
        </p:spPr>
        <p:txBody>
          <a:bodyPr/>
          <a:lstStyle/>
          <a:p>
            <a:r>
              <a:rPr lang="en-US" b="1" dirty="0"/>
              <a:t>Video: </a:t>
            </a:r>
            <a:r>
              <a:rPr lang="en-US" dirty="0"/>
              <a:t>Gradebook Exemptions</a:t>
            </a:r>
          </a:p>
        </p:txBody>
      </p:sp>
      <p:pic>
        <p:nvPicPr>
          <p:cNvPr id="4" name="gradebook exemptions 3x">
            <a:hlinkClick r:id="" action="ppaction://media"/>
            <a:extLst>
              <a:ext uri="{FF2B5EF4-FFF2-40B4-BE49-F238E27FC236}">
                <a16:creationId xmlns:a16="http://schemas.microsoft.com/office/drawing/2014/main" id="{B56ADF59-74C7-4443-AA0C-B75951F91E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801" y="1608772"/>
            <a:ext cx="6670040" cy="416986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31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9B766F-C644-4EBF-925D-6EB0DD51751C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6" name="Rectangle 5" descr="Video camera">
              <a:extLst>
                <a:ext uri="{FF2B5EF4-FFF2-40B4-BE49-F238E27FC236}">
                  <a16:creationId xmlns:a16="http://schemas.microsoft.com/office/drawing/2014/main" id="{74D312DF-E693-4A67-ADC5-7A6EAE111186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5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CC6E17C7-3428-4044-892E-4CD9E232FD68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40:32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847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2" y="366713"/>
            <a:ext cx="7406640" cy="1356360"/>
          </a:xfrm>
        </p:spPr>
        <p:txBody>
          <a:bodyPr>
            <a:normAutofit/>
          </a:bodyPr>
          <a:lstStyle/>
          <a:p>
            <a:r>
              <a:rPr lang="en-US" b="1" dirty="0"/>
              <a:t>How I use Rubrics for Grad 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This is not the slickest way to do it, but I think it might be the fastest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At the start of my course I go through my assignments and make sure I’m assessing all of my attributes with the right number of rubric criteria or assessments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When the work has been graded I look at the statistics to fill in the number in each category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 still have to manually enter them into the word doc unfortunately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32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45F558-4698-4D5C-8AF7-CE9D36299E16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6" name="Rectangle 5" descr="Video camera">
              <a:extLst>
                <a:ext uri="{FF2B5EF4-FFF2-40B4-BE49-F238E27FC236}">
                  <a16:creationId xmlns:a16="http://schemas.microsoft.com/office/drawing/2014/main" id="{547BE892-1986-4948-98D8-0A66115AD8D3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A27A9340-A271-4B33-98C9-EC8A201B368C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40:57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375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44FFB-E066-254C-9AA8-68BDDFD65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82" y="202406"/>
            <a:ext cx="7406640" cy="1356360"/>
          </a:xfrm>
        </p:spPr>
        <p:txBody>
          <a:bodyPr/>
          <a:lstStyle/>
          <a:p>
            <a:r>
              <a:rPr lang="en-US" b="1" dirty="0"/>
              <a:t>Video: </a:t>
            </a:r>
            <a:r>
              <a:rPr lang="en-US" dirty="0"/>
              <a:t>Finding Rubric Statistics</a:t>
            </a:r>
          </a:p>
        </p:txBody>
      </p:sp>
      <p:pic>
        <p:nvPicPr>
          <p:cNvPr id="4" name="grad attrib stats 3x">
            <a:hlinkClick r:id="" action="ppaction://media"/>
            <a:extLst>
              <a:ext uri="{FF2B5EF4-FFF2-40B4-BE49-F238E27FC236}">
                <a16:creationId xmlns:a16="http://schemas.microsoft.com/office/drawing/2014/main" id="{AE1AEC94-2542-8E4E-B714-5DE1072FD2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081" y="1644490"/>
            <a:ext cx="6785356" cy="424195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33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B51A0B-B036-4950-A32B-12E0C7119ED1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6" name="Rectangle 5" descr="Video camera">
              <a:extLst>
                <a:ext uri="{FF2B5EF4-FFF2-40B4-BE49-F238E27FC236}">
                  <a16:creationId xmlns:a16="http://schemas.microsoft.com/office/drawing/2014/main" id="{F4352C3C-DC67-4F66-A19C-D8C3EBF01CF5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5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597D80D1-4412-4646-9165-1C6A3ADBC572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41:23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18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518E9-D1F9-C148-84C1-DD067D491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it yourself: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F4221-CC1A-5041-AF4E-9404D9275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237" y="2171699"/>
            <a:ext cx="7404653" cy="32575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We’ve added you to the Avenue course </a:t>
            </a:r>
            <a:r>
              <a:rPr lang="en-US" b="1" dirty="0">
                <a:solidFill>
                  <a:schemeClr val="tx1"/>
                </a:solidFill>
              </a:rPr>
              <a:t>1P03_Test</a:t>
            </a:r>
            <a:r>
              <a:rPr lang="en-US" dirty="0">
                <a:solidFill>
                  <a:schemeClr val="tx1"/>
                </a:solidFill>
              </a:rPr>
              <a:t>, just a dummy Avenue shell we’ve set up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There’s an assignment and a quiz that you can take as “students” so you can see what it looks like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Neither has a deadline so you can do it anytime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You can also see your “grades” if you wonder what a grade book looks like from a student perspective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34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C81330-7BA0-49ED-BF7E-92CA5B194F31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6" name="Rectangle 5" descr="Video camera">
              <a:extLst>
                <a:ext uri="{FF2B5EF4-FFF2-40B4-BE49-F238E27FC236}">
                  <a16:creationId xmlns:a16="http://schemas.microsoft.com/office/drawing/2014/main" id="{8B7449A6-583E-4FAA-9A5D-BFB3B3279B25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C6A3BD69-2943-4249-A61F-21362AC82076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41:51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5587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0108-4F10-A14C-B7FF-60AB5885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35861"/>
            <a:ext cx="7406640" cy="1356360"/>
          </a:xfrm>
        </p:spPr>
        <p:txBody>
          <a:bodyPr/>
          <a:lstStyle/>
          <a:p>
            <a:r>
              <a:rPr lang="en-US" dirty="0"/>
              <a:t>For the quiz: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B92D0-EB62-9047-952F-81ADB799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F6CCF-4F12-2B42-AE05-E77FCBAE6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04"/>
          <a:stretch/>
        </p:blipFill>
        <p:spPr>
          <a:xfrm>
            <a:off x="935841" y="2108419"/>
            <a:ext cx="3779043" cy="264217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9FCABDC-A58F-2346-AFC2-2E9056E182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6269" y="2116544"/>
            <a:ext cx="3500810" cy="26256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3870" y="5268544"/>
            <a:ext cx="2145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Greg’s Cat, </a:t>
            </a:r>
            <a:r>
              <a:rPr lang="en-US" b="1" dirty="0" err="1"/>
              <a:t>Smeagol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90986" y="4869298"/>
            <a:ext cx="1954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Marilyn’s Cat, </a:t>
            </a:r>
            <a:r>
              <a:rPr lang="en-US" b="1" dirty="0"/>
              <a:t>Cleo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35</a:t>
            </a:fld>
            <a:endParaRPr lang="en-C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B2CDF2-DC23-48C3-9508-16D0957DA528}"/>
              </a:ext>
            </a:extLst>
          </p:cNvPr>
          <p:cNvGrpSpPr/>
          <p:nvPr/>
        </p:nvGrpSpPr>
        <p:grpSpPr>
          <a:xfrm>
            <a:off x="130280" y="5755642"/>
            <a:ext cx="1087750" cy="1087750"/>
            <a:chOff x="9360143" y="73152"/>
            <a:chExt cx="1087750" cy="1087750"/>
          </a:xfrm>
        </p:grpSpPr>
        <p:sp>
          <p:nvSpPr>
            <p:cNvPr id="10" name="Rectangle 9" descr="Video camera">
              <a:extLst>
                <a:ext uri="{FF2B5EF4-FFF2-40B4-BE49-F238E27FC236}">
                  <a16:creationId xmlns:a16="http://schemas.microsoft.com/office/drawing/2014/main" id="{20B016FF-40D5-41E2-AEEA-3BD5940C849E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4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16F4F066-8320-47EE-A2F0-B9D20B8428CE}"/>
                </a:ext>
              </a:extLst>
            </p:cNvPr>
            <p:cNvSpPr txBox="1"/>
            <p:nvPr/>
          </p:nvSpPr>
          <p:spPr>
            <a:xfrm>
              <a:off x="9546336" y="617027"/>
              <a:ext cx="679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42:18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79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138112"/>
            <a:ext cx="7406640" cy="919163"/>
          </a:xfrm>
        </p:spPr>
        <p:txBody>
          <a:bodyPr>
            <a:normAutofit/>
          </a:bodyPr>
          <a:lstStyle/>
          <a:p>
            <a:r>
              <a:rPr lang="en-US" sz="2800" dirty="0"/>
              <a:t>Using Avenue for Online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263" y="1646426"/>
            <a:ext cx="6972300" cy="4311461"/>
          </a:xfrm>
        </p:spPr>
        <p:txBody>
          <a:bodyPr>
            <a:normAutofit/>
          </a:bodyPr>
          <a:lstStyle/>
          <a:p>
            <a:pPr marL="3429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Aft>
                <a:spcPts val="1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Automatic grade entry, students can see their grades in one place</a:t>
            </a:r>
          </a:p>
          <a:p>
            <a:pPr lvl="1">
              <a:lnSpc>
                <a:spcPct val="100000"/>
              </a:lnSpc>
              <a:spcAft>
                <a:spcPts val="1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Handles group and individual work</a:t>
            </a:r>
          </a:p>
          <a:p>
            <a:pPr lvl="1">
              <a:lnSpc>
                <a:spcPct val="100000"/>
              </a:lnSpc>
              <a:spcAft>
                <a:spcPts val="1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Graduate attributes possible from rubric data</a:t>
            </a:r>
          </a:p>
          <a:p>
            <a:pPr lvl="1">
              <a:lnSpc>
                <a:spcPct val="100000"/>
              </a:lnSpc>
              <a:spcAft>
                <a:spcPts val="18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Easy to manage multiple TAs and make grade corrections if necessary</a:t>
            </a:r>
          </a:p>
          <a:p>
            <a:pPr lv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8613" y="785783"/>
            <a:ext cx="2563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DF5327"/>
                </a:solidFill>
              </a:rPr>
              <a:t>Advantages</a:t>
            </a:r>
            <a:endParaRPr lang="en-CA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4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BAC0C8-F7CE-4594-9091-07AA6F80BED7}"/>
              </a:ext>
            </a:extLst>
          </p:cNvPr>
          <p:cNvGrpSpPr/>
          <p:nvPr/>
        </p:nvGrpSpPr>
        <p:grpSpPr>
          <a:xfrm>
            <a:off x="239896" y="5679954"/>
            <a:ext cx="1087750" cy="1087750"/>
            <a:chOff x="9360143" y="73152"/>
            <a:chExt cx="1087750" cy="1087750"/>
          </a:xfrm>
        </p:grpSpPr>
        <p:sp>
          <p:nvSpPr>
            <p:cNvPr id="7" name="Rectangle 6" descr="Video camera">
              <a:extLst>
                <a:ext uri="{FF2B5EF4-FFF2-40B4-BE49-F238E27FC236}">
                  <a16:creationId xmlns:a16="http://schemas.microsoft.com/office/drawing/2014/main" id="{F6425741-8AAB-4A78-8534-8293FD1BD14A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ADFCE2D0-1CF2-43AC-A124-72B67B9E522C}"/>
                </a:ext>
              </a:extLst>
            </p:cNvPr>
            <p:cNvSpPr txBox="1"/>
            <p:nvPr/>
          </p:nvSpPr>
          <p:spPr>
            <a:xfrm>
              <a:off x="9546336" y="617027"/>
              <a:ext cx="5752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1:23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678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84C98-20D1-724C-AB12-D248463B9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07" y="173831"/>
            <a:ext cx="7406640" cy="1356360"/>
          </a:xfrm>
        </p:spPr>
        <p:txBody>
          <a:bodyPr>
            <a:normAutofit/>
          </a:bodyPr>
          <a:lstStyle/>
          <a:p>
            <a:r>
              <a:rPr lang="en-US" sz="4800" b="1" dirty="0"/>
              <a:t>Keep in mind: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C1A41-8F85-A54E-904C-F98D8CC4F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923" y="1821657"/>
            <a:ext cx="8108155" cy="3907630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en-US" sz="2800" dirty="0">
                <a:solidFill>
                  <a:schemeClr val="tx1"/>
                </a:solidFill>
              </a:rPr>
              <a:t>When I say “you” I actually mean </a:t>
            </a:r>
            <a:r>
              <a:rPr lang="en-US" sz="2800" b="1" dirty="0">
                <a:solidFill>
                  <a:schemeClr val="tx1"/>
                </a:solidFill>
              </a:rPr>
              <a:t>“you and your TAs”</a:t>
            </a:r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pPr marL="34290" indent="0" algn="ctr">
              <a:buNone/>
            </a:pPr>
            <a:r>
              <a:rPr lang="en-US" sz="2800" dirty="0">
                <a:solidFill>
                  <a:schemeClr val="tx1"/>
                </a:solidFill>
              </a:rPr>
              <a:t>A lot of this work is suitable for TAs, I find they pick up Avenue really quickly</a:t>
            </a:r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pPr marL="34290" indent="0" algn="ctr">
              <a:buNone/>
            </a:pPr>
            <a:r>
              <a:rPr lang="en-US" sz="2800" dirty="0">
                <a:solidFill>
                  <a:schemeClr val="tx1"/>
                </a:solidFill>
              </a:rPr>
              <a:t>We are planning departmental </a:t>
            </a:r>
            <a:r>
              <a:rPr lang="en-US" sz="2800" b="1" dirty="0">
                <a:solidFill>
                  <a:schemeClr val="tx1"/>
                </a:solidFill>
              </a:rPr>
              <a:t>TA training </a:t>
            </a:r>
            <a:r>
              <a:rPr lang="en-US" sz="2800" dirty="0">
                <a:solidFill>
                  <a:schemeClr val="tx1"/>
                </a:solidFill>
              </a:rPr>
              <a:t>on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5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BC6F01-28C5-40EB-9D86-0E969341C3AF}"/>
              </a:ext>
            </a:extLst>
          </p:cNvPr>
          <p:cNvGrpSpPr/>
          <p:nvPr/>
        </p:nvGrpSpPr>
        <p:grpSpPr>
          <a:xfrm>
            <a:off x="239896" y="5679954"/>
            <a:ext cx="1087750" cy="1087750"/>
            <a:chOff x="9360143" y="73152"/>
            <a:chExt cx="1087750" cy="1087750"/>
          </a:xfrm>
        </p:grpSpPr>
        <p:sp>
          <p:nvSpPr>
            <p:cNvPr id="6" name="Rectangle 5" descr="Video camera">
              <a:extLst>
                <a:ext uri="{FF2B5EF4-FFF2-40B4-BE49-F238E27FC236}">
                  <a16:creationId xmlns:a16="http://schemas.microsoft.com/office/drawing/2014/main" id="{BE4DEC41-6494-4D95-871A-21B9E3373E2D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C3494C37-555C-4AD6-977F-D2660AF9B4C4}"/>
                </a:ext>
              </a:extLst>
            </p:cNvPr>
            <p:cNvSpPr txBox="1"/>
            <p:nvPr/>
          </p:nvSpPr>
          <p:spPr>
            <a:xfrm>
              <a:off x="9546336" y="617027"/>
              <a:ext cx="5752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2:07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405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18" y="517921"/>
            <a:ext cx="8765382" cy="994172"/>
          </a:xfrm>
        </p:spPr>
        <p:txBody>
          <a:bodyPr>
            <a:noAutofit/>
          </a:bodyPr>
          <a:lstStyle/>
          <a:p>
            <a:r>
              <a:rPr lang="en-CA" sz="3600" b="1" dirty="0"/>
              <a:t>A Spectrum of Online Assessment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222" y="2045030"/>
            <a:ext cx="7886700" cy="3171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>
                <a:solidFill>
                  <a:schemeClr val="tx1"/>
                </a:solidFill>
              </a:rPr>
              <a:t>There are </a:t>
            </a:r>
            <a:r>
              <a:rPr lang="en-CA" sz="2400" b="1" dirty="0">
                <a:solidFill>
                  <a:schemeClr val="tx1"/>
                </a:solidFill>
              </a:rPr>
              <a:t>many ways </a:t>
            </a:r>
            <a:r>
              <a:rPr lang="en-CA" sz="2400" dirty="0">
                <a:solidFill>
                  <a:schemeClr val="tx1"/>
                </a:solidFill>
              </a:rPr>
              <a:t>to assess students</a:t>
            </a:r>
          </a:p>
          <a:p>
            <a:pPr marL="0" indent="0">
              <a:buNone/>
            </a:pP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>
              <a:solidFill>
                <a:schemeClr val="tx1"/>
              </a:solidFill>
            </a:endParaRPr>
          </a:p>
          <a:p>
            <a:pPr marL="450850" indent="-93663">
              <a:buNone/>
            </a:pPr>
            <a:r>
              <a:rPr lang="en-CA" sz="2400" b="1" dirty="0">
                <a:solidFill>
                  <a:schemeClr val="tx1"/>
                </a:solidFill>
              </a:rPr>
              <a:t>Examples</a:t>
            </a:r>
          </a:p>
          <a:p>
            <a:pPr marL="450850" indent="-93663">
              <a:spcAft>
                <a:spcPts val="600"/>
              </a:spcAft>
              <a:buFontTx/>
              <a:buChar char="-"/>
            </a:pPr>
            <a:r>
              <a:rPr lang="en-CA" dirty="0">
                <a:solidFill>
                  <a:schemeClr val="tx1"/>
                </a:solidFill>
              </a:rPr>
              <a:t>Multiple choice quizzes</a:t>
            </a:r>
          </a:p>
          <a:p>
            <a:pPr marL="450850" indent="-93663">
              <a:spcAft>
                <a:spcPts val="600"/>
              </a:spcAft>
              <a:buFontTx/>
              <a:buChar char="-"/>
            </a:pPr>
            <a:r>
              <a:rPr lang="en-CA" dirty="0">
                <a:solidFill>
                  <a:schemeClr val="tx1"/>
                </a:solidFill>
              </a:rPr>
              <a:t>Scanned written assignments, reports or midterms</a:t>
            </a:r>
          </a:p>
          <a:p>
            <a:pPr marL="450850" indent="-93663">
              <a:spcAft>
                <a:spcPts val="600"/>
              </a:spcAft>
              <a:buFontTx/>
              <a:buChar char="-"/>
            </a:pPr>
            <a:r>
              <a:rPr lang="en-CA" dirty="0">
                <a:solidFill>
                  <a:schemeClr val="tx1"/>
                </a:solidFill>
              </a:rPr>
              <a:t>Manual grade entry for presentations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6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EEE34E-CED9-454C-928A-A6D9BE64AEFE}"/>
              </a:ext>
            </a:extLst>
          </p:cNvPr>
          <p:cNvGrpSpPr/>
          <p:nvPr/>
        </p:nvGrpSpPr>
        <p:grpSpPr>
          <a:xfrm>
            <a:off x="239896" y="5679954"/>
            <a:ext cx="1087750" cy="1087750"/>
            <a:chOff x="9360143" y="73152"/>
            <a:chExt cx="1087750" cy="1087750"/>
          </a:xfrm>
        </p:grpSpPr>
        <p:sp>
          <p:nvSpPr>
            <p:cNvPr id="6" name="Rectangle 5" descr="Video camera">
              <a:extLst>
                <a:ext uri="{FF2B5EF4-FFF2-40B4-BE49-F238E27FC236}">
                  <a16:creationId xmlns:a16="http://schemas.microsoft.com/office/drawing/2014/main" id="{4111EA60-2F7C-45DD-9962-A8CC47A53F87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9925B35C-48C3-4F20-8546-BC84B8B53D6E}"/>
                </a:ext>
              </a:extLst>
            </p:cNvPr>
            <p:cNvSpPr txBox="1"/>
            <p:nvPr/>
          </p:nvSpPr>
          <p:spPr>
            <a:xfrm>
              <a:off x="9546336" y="617027"/>
              <a:ext cx="5752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2:36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532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50" y="85725"/>
            <a:ext cx="2843212" cy="6772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71" y="2059782"/>
            <a:ext cx="2493169" cy="2940844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Method #1 </a:t>
            </a:r>
            <a:br>
              <a:rPr lang="en-CA" sz="4400" b="1" dirty="0">
                <a:solidFill>
                  <a:schemeClr val="bg1"/>
                </a:solidFill>
              </a:rPr>
            </a:br>
            <a:br>
              <a:rPr lang="en-CA" sz="4400" b="1" dirty="0">
                <a:solidFill>
                  <a:schemeClr val="bg1"/>
                </a:solidFill>
              </a:rPr>
            </a:br>
            <a:r>
              <a:rPr lang="en-CA" sz="4400" dirty="0">
                <a:solidFill>
                  <a:schemeClr val="bg1"/>
                </a:solidFill>
              </a:rPr>
              <a:t>Multiple Choice Quizzes</a:t>
            </a:r>
            <a:br>
              <a:rPr lang="en-CA" dirty="0"/>
            </a:b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3075383" y="359471"/>
            <a:ext cx="5647136" cy="590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1350" dirty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CA" sz="2800" dirty="0"/>
              <a:t>SELF GRADING</a:t>
            </a:r>
            <a:endParaRPr lang="en-CA" sz="2100" dirty="0"/>
          </a:p>
          <a:p>
            <a:endParaRPr lang="en-CA" sz="2100" dirty="0"/>
          </a:p>
          <a:p>
            <a:r>
              <a:rPr lang="en-CA" sz="2100" b="1" dirty="0"/>
              <a:t>Comments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100" dirty="0"/>
              <a:t>Ideal for quick post-lecture content quizzes</a:t>
            </a:r>
            <a:br>
              <a:rPr lang="en-CA" sz="2100" dirty="0"/>
            </a:br>
            <a:endParaRPr lang="en-CA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100" dirty="0"/>
              <a:t>Results can automatically appear in grade book</a:t>
            </a:r>
            <a:br>
              <a:rPr lang="en-CA" sz="2100" dirty="0"/>
            </a:br>
            <a:endParaRPr lang="en-CA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100" dirty="0"/>
              <a:t>I often let students drop their worst few quizzes, this is easy to set up using Categories in your grade book</a:t>
            </a:r>
            <a:br>
              <a:rPr lang="en-CA" sz="2100" dirty="0"/>
            </a:br>
            <a:endParaRPr lang="en-CA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100" dirty="0"/>
              <a:t>If you are using the results during class, I prefer to access Avenue on a separate screen (like my phone) so I don’t accidentally share student data with the class</a:t>
            </a:r>
          </a:p>
          <a:p>
            <a:endParaRPr lang="en-CA" sz="2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7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1CEDA2-FABB-44ED-82D7-B3C537D3F70D}"/>
              </a:ext>
            </a:extLst>
          </p:cNvPr>
          <p:cNvGrpSpPr/>
          <p:nvPr/>
        </p:nvGrpSpPr>
        <p:grpSpPr>
          <a:xfrm>
            <a:off x="239896" y="5679954"/>
            <a:ext cx="1087750" cy="1087750"/>
            <a:chOff x="9360143" y="73152"/>
            <a:chExt cx="1087750" cy="1087750"/>
          </a:xfrm>
        </p:grpSpPr>
        <p:sp>
          <p:nvSpPr>
            <p:cNvPr id="7" name="Rectangle 6" descr="Video camera">
              <a:extLst>
                <a:ext uri="{FF2B5EF4-FFF2-40B4-BE49-F238E27FC236}">
                  <a16:creationId xmlns:a16="http://schemas.microsoft.com/office/drawing/2014/main" id="{BE0E2CE9-C653-4245-AA79-BC38B81A6A01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3CBEE31B-1DAC-4528-814C-0E2F60F507A0}"/>
                </a:ext>
              </a:extLst>
            </p:cNvPr>
            <p:cNvSpPr txBox="1"/>
            <p:nvPr/>
          </p:nvSpPr>
          <p:spPr>
            <a:xfrm>
              <a:off x="9546336" y="617027"/>
              <a:ext cx="5752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2:50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14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E801-1D60-A340-A039-675E6DCCA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22" y="238125"/>
            <a:ext cx="8108156" cy="1356360"/>
          </a:xfrm>
        </p:spPr>
        <p:txBody>
          <a:bodyPr/>
          <a:lstStyle/>
          <a:p>
            <a:r>
              <a:rPr lang="en-US" b="1" dirty="0"/>
              <a:t>Video: </a:t>
            </a:r>
            <a:r>
              <a:rPr lang="en-US" dirty="0"/>
              <a:t>Making a multiple choice quiz</a:t>
            </a:r>
          </a:p>
        </p:txBody>
      </p:sp>
      <p:pic>
        <p:nvPicPr>
          <p:cNvPr id="4" name="create_quiz_3x">
            <a:hlinkClick r:id="" action="ppaction://media"/>
            <a:extLst>
              <a:ext uri="{FF2B5EF4-FFF2-40B4-BE49-F238E27FC236}">
                <a16:creationId xmlns:a16="http://schemas.microsoft.com/office/drawing/2014/main" id="{71BB6779-F5DF-0044-A594-EBAE8C51C4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433" y="1664493"/>
            <a:ext cx="6319134" cy="395049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8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6A7568-F846-461C-8F78-FD1C0B9CD5C2}"/>
              </a:ext>
            </a:extLst>
          </p:cNvPr>
          <p:cNvGrpSpPr/>
          <p:nvPr/>
        </p:nvGrpSpPr>
        <p:grpSpPr>
          <a:xfrm>
            <a:off x="239896" y="5679954"/>
            <a:ext cx="1087750" cy="1087750"/>
            <a:chOff x="9360143" y="73152"/>
            <a:chExt cx="1087750" cy="1087750"/>
          </a:xfrm>
        </p:grpSpPr>
        <p:sp>
          <p:nvSpPr>
            <p:cNvPr id="6" name="Rectangle 5" descr="Video camera">
              <a:extLst>
                <a:ext uri="{FF2B5EF4-FFF2-40B4-BE49-F238E27FC236}">
                  <a16:creationId xmlns:a16="http://schemas.microsoft.com/office/drawing/2014/main" id="{23242AF7-5C38-4514-9968-38C8749A9FF7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5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4993A6F5-7DFA-4EE1-A103-C0524C92824A}"/>
                </a:ext>
              </a:extLst>
            </p:cNvPr>
            <p:cNvSpPr txBox="1"/>
            <p:nvPr/>
          </p:nvSpPr>
          <p:spPr>
            <a:xfrm>
              <a:off x="9546336" y="617027"/>
              <a:ext cx="5752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4:17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2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50" y="85725"/>
            <a:ext cx="2843212" cy="6772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71" y="2059782"/>
            <a:ext cx="2493169" cy="2940844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Method #1</a:t>
            </a:r>
            <a:r>
              <a:rPr lang="en-CA" sz="4400" b="1" dirty="0">
                <a:solidFill>
                  <a:srgbClr val="FFFF00"/>
                </a:solidFill>
              </a:rPr>
              <a:t>B</a:t>
            </a:r>
            <a:r>
              <a:rPr lang="en-CA" sz="4400" b="1" dirty="0">
                <a:solidFill>
                  <a:schemeClr val="bg1"/>
                </a:solidFill>
              </a:rPr>
              <a:t> </a:t>
            </a:r>
            <a:br>
              <a:rPr lang="en-CA" sz="4400" b="1" dirty="0">
                <a:solidFill>
                  <a:schemeClr val="bg1"/>
                </a:solidFill>
              </a:rPr>
            </a:br>
            <a:br>
              <a:rPr lang="en-CA" sz="4400" b="1" dirty="0">
                <a:solidFill>
                  <a:schemeClr val="bg1"/>
                </a:solidFill>
              </a:rPr>
            </a:br>
            <a:r>
              <a:rPr lang="en-CA" sz="4400" dirty="0">
                <a:solidFill>
                  <a:srgbClr val="FFFF00"/>
                </a:solidFill>
              </a:rPr>
              <a:t>Non</a:t>
            </a:r>
            <a:r>
              <a:rPr lang="en-CA" sz="4400" b="1" dirty="0">
                <a:solidFill>
                  <a:srgbClr val="FFFF00"/>
                </a:solidFill>
              </a:rPr>
              <a:t>-</a:t>
            </a:r>
            <a:r>
              <a:rPr lang="en-CA" sz="4400" dirty="0">
                <a:solidFill>
                  <a:schemeClr val="bg1"/>
                </a:solidFill>
              </a:rPr>
              <a:t>Multiple Choice Quizzes</a:t>
            </a:r>
            <a:br>
              <a:rPr lang="en-CA" dirty="0"/>
            </a:b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3075383" y="795240"/>
            <a:ext cx="5647136" cy="4932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1350" dirty="0"/>
          </a:p>
          <a:p>
            <a:pPr marL="457200" indent="-457200">
              <a:buClr>
                <a:schemeClr val="accent2"/>
              </a:buClr>
              <a:buBlip>
                <a:blip r:embed="rId2"/>
              </a:buBlip>
            </a:pPr>
            <a:r>
              <a:rPr lang="en-CA" sz="2800" dirty="0"/>
              <a:t>NOT SELF GRADING</a:t>
            </a:r>
            <a:endParaRPr lang="en-CA" sz="2100" dirty="0"/>
          </a:p>
          <a:p>
            <a:br>
              <a:rPr lang="en-CA" sz="2100" dirty="0"/>
            </a:br>
            <a:br>
              <a:rPr lang="en-CA" sz="2100" dirty="0"/>
            </a:br>
            <a:endParaRPr lang="en-CA" sz="2100" dirty="0"/>
          </a:p>
          <a:p>
            <a:r>
              <a:rPr lang="en-CA" sz="2100" b="1" dirty="0"/>
              <a:t>Comments</a:t>
            </a:r>
            <a:br>
              <a:rPr lang="en-CA" sz="2100" b="1" dirty="0"/>
            </a:br>
            <a:endParaRPr lang="en-CA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100" dirty="0"/>
              <a:t>These can be short written responses</a:t>
            </a:r>
            <a:br>
              <a:rPr lang="en-CA" sz="2100" dirty="0"/>
            </a:br>
            <a:endParaRPr lang="en-CA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100" dirty="0"/>
              <a:t>Suitable if you want to give part marks for a numerical problem, or have multiple versions of a quiz like Eugene</a:t>
            </a:r>
            <a:br>
              <a:rPr lang="en-CA" sz="2100" dirty="0"/>
            </a:br>
            <a:endParaRPr lang="en-CA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100" dirty="0"/>
              <a:t>Manually graded by TA</a:t>
            </a:r>
          </a:p>
          <a:p>
            <a:endParaRPr lang="en-CA" sz="2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6AB90-E763-41BE-9D08-25A238C90395}" type="slidenum">
              <a:rPr lang="en-CA" smtClean="0"/>
              <a:t>9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3E4822-07B6-4E91-AAF8-2FF070FCCF9D}"/>
              </a:ext>
            </a:extLst>
          </p:cNvPr>
          <p:cNvGrpSpPr/>
          <p:nvPr/>
        </p:nvGrpSpPr>
        <p:grpSpPr>
          <a:xfrm>
            <a:off x="239896" y="5679954"/>
            <a:ext cx="1087750" cy="1087750"/>
            <a:chOff x="9360143" y="73152"/>
            <a:chExt cx="1087750" cy="1087750"/>
          </a:xfrm>
        </p:grpSpPr>
        <p:sp>
          <p:nvSpPr>
            <p:cNvPr id="7" name="Rectangle 6" descr="Video camera">
              <a:extLst>
                <a:ext uri="{FF2B5EF4-FFF2-40B4-BE49-F238E27FC236}">
                  <a16:creationId xmlns:a16="http://schemas.microsoft.com/office/drawing/2014/main" id="{75B6E4CE-53CE-4BB6-8AD2-586FEB326EC1}"/>
                </a:ext>
              </a:extLst>
            </p:cNvPr>
            <p:cNvSpPr/>
            <p:nvPr/>
          </p:nvSpPr>
          <p:spPr>
            <a:xfrm>
              <a:off x="9360143" y="73152"/>
              <a:ext cx="1087750" cy="1087750"/>
            </a:xfrm>
            <a:prstGeom prst="rect">
              <a:avLst/>
            </a:prstGeom>
            <a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7A2ED506-48C1-46C9-8E3E-B6406772E51A}"/>
                </a:ext>
              </a:extLst>
            </p:cNvPr>
            <p:cNvSpPr txBox="1"/>
            <p:nvPr/>
          </p:nvSpPr>
          <p:spPr>
            <a:xfrm>
              <a:off x="9546336" y="617027"/>
              <a:ext cx="5752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 dirty="0"/>
                <a:t>5:18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185687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DF5327"/>
      </a:accent1>
      <a:accent2>
        <a:srgbClr val="A6B7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383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85BAA001911B4BB4C6F6F2E84C7F7F" ma:contentTypeVersion="5" ma:contentTypeDescription="Create a new document." ma:contentTypeScope="" ma:versionID="c9692023fc0be064a65c159bb9cd64d9">
  <xsd:schema xmlns:xsd="http://www.w3.org/2001/XMLSchema" xmlns:xs="http://www.w3.org/2001/XMLSchema" xmlns:p="http://schemas.microsoft.com/office/2006/metadata/properties" xmlns:ns2="f38d694c-d90e-47db-8c83-be1e2572e513" targetNamespace="http://schemas.microsoft.com/office/2006/metadata/properties" ma:root="true" ma:fieldsID="22c5b5e2ca686cf011298b1ee461296e" ns2:_="">
    <xsd:import namespace="f38d694c-d90e-47db-8c83-be1e2572e5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8d694c-d90e-47db-8c83-be1e2572e5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9601C9-94B8-4EFE-B10A-8D410BACFE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8d694c-d90e-47db-8c83-be1e2572e5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189321-CA01-4496-84F4-EB9C19F46AD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f38d694c-d90e-47db-8c83-be1e2572e513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BC00B1D-A8BC-4B01-BA87-EF3566CF8C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1862</TotalTime>
  <Words>1835</Words>
  <Application>Microsoft Office PowerPoint</Application>
  <PresentationFormat>On-screen Show (4:3)</PresentationFormat>
  <Paragraphs>262</Paragraphs>
  <Slides>35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Corbel</vt:lpstr>
      <vt:lpstr>Times New Roman</vt:lpstr>
      <vt:lpstr>Wingdings</vt:lpstr>
      <vt:lpstr>Basis</vt:lpstr>
      <vt:lpstr>An Introduction to  Online Assessment with Avenue  Department of Mechanical Engineering McMaster University  </vt:lpstr>
      <vt:lpstr>During this workshop you will learn about:</vt:lpstr>
      <vt:lpstr>Using Avenue for Online Assessment</vt:lpstr>
      <vt:lpstr>Using Avenue for Online Assessment</vt:lpstr>
      <vt:lpstr>Keep in mind:</vt:lpstr>
      <vt:lpstr>A Spectrum of Online Assessment Approaches</vt:lpstr>
      <vt:lpstr>Method #1   Multiple Choice Quizzes </vt:lpstr>
      <vt:lpstr>Video: Making a multiple choice quiz</vt:lpstr>
      <vt:lpstr>Method #1B   Non-Multiple Choice Quizzes </vt:lpstr>
      <vt:lpstr>On-Site Proctored and On-Line Non Proctored Assessments </vt:lpstr>
      <vt:lpstr>Multiple Choice Questions with  Multiple Answers</vt:lpstr>
      <vt:lpstr>Non Multiple Choice On-Line Assessments</vt:lpstr>
      <vt:lpstr>Non Multiple Choice On-Line Assessments</vt:lpstr>
      <vt:lpstr>Non Multiple Choice On-Line Assessments</vt:lpstr>
      <vt:lpstr>Non Multiple Choice On-Line Assessments</vt:lpstr>
      <vt:lpstr>Non Multiple Choice On-Line Assessments</vt:lpstr>
      <vt:lpstr>Method #2   Scanned Assignments or PDF reports, projects, exams </vt:lpstr>
      <vt:lpstr>Posting Assignments</vt:lpstr>
      <vt:lpstr>Video: Setting up an assignment</vt:lpstr>
      <vt:lpstr>About Rubrics</vt:lpstr>
      <vt:lpstr>Video: Setting up a rubric</vt:lpstr>
      <vt:lpstr>Method #3   Manually Entering Grades </vt:lpstr>
      <vt:lpstr>So now I know about the different types of online assessment and I know which type suits my course   What do I do next?</vt:lpstr>
      <vt:lpstr>Set up your Avenue Course:</vt:lpstr>
      <vt:lpstr>Set up your rubrics</vt:lpstr>
      <vt:lpstr>Set up your grade book</vt:lpstr>
      <vt:lpstr>Best practices Make sure you use due dates</vt:lpstr>
      <vt:lpstr>Managing Deadlines</vt:lpstr>
      <vt:lpstr>Best practices Weekly Announcements</vt:lpstr>
      <vt:lpstr>Managing Missed Work</vt:lpstr>
      <vt:lpstr>Video: Gradebook Exemptions</vt:lpstr>
      <vt:lpstr>How I use Rubrics for Grad Attributes</vt:lpstr>
      <vt:lpstr>Video: Finding Rubric Statistics</vt:lpstr>
      <vt:lpstr>Try it yourself:</vt:lpstr>
      <vt:lpstr>For the quiz: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Online Teaching</dc:title>
  <dc:creator>marilyn</dc:creator>
  <cp:lastModifiedBy>A. Lopatukhin</cp:lastModifiedBy>
  <cp:revision>90</cp:revision>
  <dcterms:created xsi:type="dcterms:W3CDTF">2020-05-05T22:18:24Z</dcterms:created>
  <dcterms:modified xsi:type="dcterms:W3CDTF">2020-06-12T13:41:17Z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0x010100ED85BAA001911B4BB4C6F6F2E84C7F7F</vt:lpwstr>
  </property>
</Properties>
</file>